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18288000" cy="10287000"/>
  <p:notesSz cx="6858000" cy="9144000"/>
  <p:embeddedFontLst>
    <p:embeddedFont>
      <p:font typeface="Arial Bold" panose="020B0704020202020204" pitchFamily="34" charset="0"/>
      <p:regular r:id="rId24"/>
      <p:bold r:id="rId25"/>
    </p:embeddedFont>
    <p:embeddedFont>
      <p:font typeface="Arial Bold Italics" panose="020B0604020202020204" charset="0"/>
      <p:regular r:id="rId26"/>
    </p:embeddedFont>
    <p:embeddedFont>
      <p:font typeface="Calibri (MS)" panose="020B0604020202020204" charset="0"/>
      <p:regular r:id="rId27"/>
    </p:embeddedFont>
    <p:embeddedFont>
      <p:font typeface="Calibri (MS) Bold" panose="020B0604020202020204" charset="0"/>
      <p:regular r:id="rId28"/>
    </p:embeddedFont>
    <p:embeddedFont>
      <p:font typeface="Century Gothic Paneuropean Bold" panose="020B0604020202020204" charset="0"/>
      <p:regular r:id="rId29"/>
    </p:embeddedFont>
    <p:embeddedFont>
      <p:font typeface="Open Sans 1 Bold" panose="020B0604020202020204" charset="0"/>
      <p:regular r:id="rId30"/>
    </p:embeddedFont>
    <p:embeddedFont>
      <p:font typeface="Open Sans 2 Bold" panose="020B0604020202020204" charset="0"/>
      <p:regular r:id="rId31"/>
    </p:embeddedFont>
    <p:embeddedFont>
      <p:font typeface="Raleway Bold" panose="020B0604020202020204" charset="0"/>
      <p:regular r:id="rId32"/>
    </p:embeddedFont>
    <p:embeddedFont>
      <p:font typeface="Raleway Semi-Bold" panose="020B0604020202020204" charset="0"/>
      <p:regular r:id="rId3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0" d="100"/>
          <a:sy n="50" d="100"/>
        </p:scale>
        <p:origin x="874" y="29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33" Type="http://schemas.openxmlformats.org/officeDocument/2006/relationships/font" Target="fonts/font10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07.09.2026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25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svg"/><Relationship Id="rId3" Type="http://schemas.openxmlformats.org/officeDocument/2006/relationships/image" Target="../media/image46.svg"/><Relationship Id="rId7" Type="http://schemas.openxmlformats.org/officeDocument/2006/relationships/image" Target="../media/image50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svg"/><Relationship Id="rId5" Type="http://schemas.openxmlformats.org/officeDocument/2006/relationships/image" Target="../media/image48.svg"/><Relationship Id="rId4" Type="http://schemas.openxmlformats.org/officeDocument/2006/relationships/image" Target="../media/image47.svg"/><Relationship Id="rId9" Type="http://schemas.openxmlformats.org/officeDocument/2006/relationships/image" Target="../media/image5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7" Type="http://schemas.openxmlformats.org/officeDocument/2006/relationships/image" Target="../media/image68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71.png"/><Relationship Id="rId7" Type="http://schemas.openxmlformats.org/officeDocument/2006/relationships/image" Target="../media/image7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jpeg"/><Relationship Id="rId9" Type="http://schemas.openxmlformats.org/officeDocument/2006/relationships/image" Target="../media/image7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image" Target="../media/image18.svg"/><Relationship Id="rId7" Type="http://schemas.openxmlformats.org/officeDocument/2006/relationships/image" Target="../media/image22.sv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svg"/><Relationship Id="rId5" Type="http://schemas.openxmlformats.org/officeDocument/2006/relationships/image" Target="../media/image20.svg"/><Relationship Id="rId4" Type="http://schemas.openxmlformats.org/officeDocument/2006/relationships/image" Target="../media/image19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3" Type="http://schemas.openxmlformats.org/officeDocument/2006/relationships/image" Target="../media/image25.png"/><Relationship Id="rId7" Type="http://schemas.openxmlformats.org/officeDocument/2006/relationships/image" Target="../media/image29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svg"/><Relationship Id="rId5" Type="http://schemas.openxmlformats.org/officeDocument/2006/relationships/image" Target="../media/image27.svg"/><Relationship Id="rId4" Type="http://schemas.openxmlformats.org/officeDocument/2006/relationships/image" Target="../media/image26.svg"/><Relationship Id="rId9" Type="http://schemas.openxmlformats.org/officeDocument/2006/relationships/image" Target="../media/image31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svg"/><Relationship Id="rId3" Type="http://schemas.openxmlformats.org/officeDocument/2006/relationships/image" Target="../media/image25.png"/><Relationship Id="rId7" Type="http://schemas.openxmlformats.org/officeDocument/2006/relationships/image" Target="../media/image36.sv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34.svg"/><Relationship Id="rId4" Type="http://schemas.openxmlformats.org/officeDocument/2006/relationships/image" Target="../media/image33.svg"/><Relationship Id="rId9" Type="http://schemas.openxmlformats.org/officeDocument/2006/relationships/image" Target="../media/image38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svg"/><Relationship Id="rId3" Type="http://schemas.openxmlformats.org/officeDocument/2006/relationships/image" Target="../media/image39.jpeg"/><Relationship Id="rId7" Type="http://schemas.openxmlformats.org/officeDocument/2006/relationships/image" Target="../media/image43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svg"/><Relationship Id="rId5" Type="http://schemas.openxmlformats.org/officeDocument/2006/relationships/image" Target="../media/image41.svg"/><Relationship Id="rId4" Type="http://schemas.openxmlformats.org/officeDocument/2006/relationships/image" Target="../media/image40.svg"/><Relationship Id="rId9" Type="http://schemas.openxmlformats.org/officeDocument/2006/relationships/image" Target="../media/image4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446838" cy="10412282"/>
          </a:xfrm>
          <a:custGeom>
            <a:avLst/>
            <a:gdLst/>
            <a:ahLst/>
            <a:cxnLst/>
            <a:rect l="l" t="t" r="r" b="b"/>
            <a:pathLst>
              <a:path w="18446838" h="10412282">
                <a:moveTo>
                  <a:pt x="0" y="0"/>
                </a:moveTo>
                <a:lnTo>
                  <a:pt x="18446838" y="0"/>
                </a:lnTo>
                <a:lnTo>
                  <a:pt x="18446838" y="10412282"/>
                </a:lnTo>
                <a:lnTo>
                  <a:pt x="0" y="1041228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98" t="-416" r="-398"/>
            </a:stretch>
          </a:blipFill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7987774" y="9524418"/>
            <a:ext cx="1620440" cy="429387"/>
            <a:chOff x="0" y="0"/>
            <a:chExt cx="2160586" cy="57251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60587" cy="572516"/>
            </a:xfrm>
            <a:custGeom>
              <a:avLst/>
              <a:gdLst/>
              <a:ahLst/>
              <a:cxnLst/>
              <a:rect l="l" t="t" r="r" b="b"/>
              <a:pathLst>
                <a:path w="2160587" h="572516">
                  <a:moveTo>
                    <a:pt x="0" y="0"/>
                  </a:moveTo>
                  <a:lnTo>
                    <a:pt x="2160587" y="0"/>
                  </a:lnTo>
                  <a:lnTo>
                    <a:pt x="2160587" y="572516"/>
                  </a:lnTo>
                  <a:lnTo>
                    <a:pt x="0" y="5725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15642" r="-15642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9362139" y="5245812"/>
            <a:ext cx="8507764" cy="1411451"/>
            <a:chOff x="0" y="0"/>
            <a:chExt cx="11343686" cy="1881934"/>
          </a:xfrm>
        </p:grpSpPr>
        <p:grpSp>
          <p:nvGrpSpPr>
            <p:cNvPr id="5" name="Group 5"/>
            <p:cNvGrpSpPr/>
            <p:nvPr/>
          </p:nvGrpSpPr>
          <p:grpSpPr>
            <a:xfrm>
              <a:off x="0" y="0"/>
              <a:ext cx="11343686" cy="1881934"/>
              <a:chOff x="0" y="0"/>
              <a:chExt cx="1828387" cy="303332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1828387" cy="303332"/>
              </a:xfrm>
              <a:custGeom>
                <a:avLst/>
                <a:gdLst/>
                <a:ahLst/>
                <a:cxnLst/>
                <a:rect l="l" t="t" r="r" b="b"/>
                <a:pathLst>
                  <a:path w="1828387" h="303332">
                    <a:moveTo>
                      <a:pt x="0" y="0"/>
                    </a:moveTo>
                    <a:lnTo>
                      <a:pt x="1828387" y="0"/>
                    </a:lnTo>
                    <a:lnTo>
                      <a:pt x="1828387" y="303332"/>
                    </a:lnTo>
                    <a:lnTo>
                      <a:pt x="0" y="303332"/>
                    </a:lnTo>
                    <a:close/>
                  </a:path>
                </a:pathLst>
              </a:custGeom>
              <a:solidFill>
                <a:srgbClr val="FFFFFF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id="7" name="TextBox 7"/>
              <p:cNvSpPr txBox="1"/>
              <p:nvPr/>
            </p:nvSpPr>
            <p:spPr>
              <a:xfrm>
                <a:off x="0" y="-9525"/>
                <a:ext cx="1828387" cy="31285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99"/>
                  </a:lnSpc>
                </a:pPr>
                <a:endParaRPr/>
              </a:p>
            </p:txBody>
          </p:sp>
        </p:grpSp>
        <p:grpSp>
          <p:nvGrpSpPr>
            <p:cNvPr id="8" name="Group 8"/>
            <p:cNvGrpSpPr/>
            <p:nvPr/>
          </p:nvGrpSpPr>
          <p:grpSpPr>
            <a:xfrm>
              <a:off x="0" y="0"/>
              <a:ext cx="354196" cy="1881934"/>
              <a:chOff x="0" y="0"/>
              <a:chExt cx="73075" cy="388265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73075" cy="388265"/>
              </a:xfrm>
              <a:custGeom>
                <a:avLst/>
                <a:gdLst/>
                <a:ahLst/>
                <a:cxnLst/>
                <a:rect l="l" t="t" r="r" b="b"/>
                <a:pathLst>
                  <a:path w="73075" h="388265">
                    <a:moveTo>
                      <a:pt x="0" y="0"/>
                    </a:moveTo>
                    <a:lnTo>
                      <a:pt x="73075" y="0"/>
                    </a:lnTo>
                    <a:lnTo>
                      <a:pt x="73075" y="388265"/>
                    </a:lnTo>
                    <a:lnTo>
                      <a:pt x="0" y="388265"/>
                    </a:lnTo>
                    <a:close/>
                  </a:path>
                </a:pathLst>
              </a:custGeom>
              <a:solidFill>
                <a:srgbClr val="0C838A"/>
              </a:solidFill>
            </p:spPr>
          </p:sp>
          <p:sp>
            <p:nvSpPr>
              <p:cNvPr id="10" name="TextBox 10"/>
              <p:cNvSpPr txBox="1"/>
              <p:nvPr/>
            </p:nvSpPr>
            <p:spPr>
              <a:xfrm>
                <a:off x="0" y="-9525"/>
                <a:ext cx="73075" cy="39779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99"/>
                  </a:lnSpc>
                </a:pPr>
                <a:endParaRPr/>
              </a:p>
            </p:txBody>
          </p:sp>
        </p:grpSp>
        <p:sp>
          <p:nvSpPr>
            <p:cNvPr id="11" name="TextBox 11"/>
            <p:cNvSpPr txBox="1"/>
            <p:nvPr/>
          </p:nvSpPr>
          <p:spPr>
            <a:xfrm>
              <a:off x="1288527" y="117166"/>
              <a:ext cx="6449566" cy="53491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351"/>
                </a:lnSpc>
              </a:pPr>
              <a:r>
                <a:rPr lang="en-US" sz="2393" b="1">
                  <a:solidFill>
                    <a:srgbClr val="113C42"/>
                  </a:solidFill>
                  <a:latin typeface="Arial Bold"/>
                  <a:ea typeface="Arial Bold"/>
                  <a:cs typeface="Arial Bold"/>
                  <a:sym typeface="Arial Bold"/>
                </a:rPr>
                <a:t>Master Plan 2026 - 2045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605985" y="1463684"/>
              <a:ext cx="10572936" cy="33949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010"/>
                </a:lnSpc>
              </a:pPr>
              <a:r>
                <a:rPr lang="en-US" sz="1436" b="1">
                  <a:solidFill>
                    <a:srgbClr val="000000"/>
                  </a:solidFill>
                  <a:latin typeface="Arial Bold"/>
                  <a:ea typeface="Arial Bold"/>
                  <a:cs typeface="Arial Bold"/>
                  <a:sym typeface="Arial Bold"/>
                </a:rPr>
                <a:t>KPI: WIFI 10 Gbps di 100% area kampus pada 2029</a:t>
              </a: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9362139" y="6876134"/>
            <a:ext cx="8507764" cy="1411451"/>
            <a:chOff x="0" y="0"/>
            <a:chExt cx="11343686" cy="1881934"/>
          </a:xfrm>
        </p:grpSpPr>
        <p:grpSp>
          <p:nvGrpSpPr>
            <p:cNvPr id="14" name="Group 14"/>
            <p:cNvGrpSpPr/>
            <p:nvPr/>
          </p:nvGrpSpPr>
          <p:grpSpPr>
            <a:xfrm>
              <a:off x="0" y="0"/>
              <a:ext cx="11343686" cy="1881934"/>
              <a:chOff x="0" y="0"/>
              <a:chExt cx="1828387" cy="303332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1828387" cy="303332"/>
              </a:xfrm>
              <a:custGeom>
                <a:avLst/>
                <a:gdLst/>
                <a:ahLst/>
                <a:cxnLst/>
                <a:rect l="l" t="t" r="r" b="b"/>
                <a:pathLst>
                  <a:path w="1828387" h="303332">
                    <a:moveTo>
                      <a:pt x="0" y="0"/>
                    </a:moveTo>
                    <a:lnTo>
                      <a:pt x="1828387" y="0"/>
                    </a:lnTo>
                    <a:lnTo>
                      <a:pt x="1828387" y="303332"/>
                    </a:lnTo>
                    <a:lnTo>
                      <a:pt x="0" y="303332"/>
                    </a:lnTo>
                    <a:close/>
                  </a:path>
                </a:pathLst>
              </a:custGeom>
              <a:solidFill>
                <a:srgbClr val="FFFFFF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id="16" name="TextBox 16"/>
              <p:cNvSpPr txBox="1"/>
              <p:nvPr/>
            </p:nvSpPr>
            <p:spPr>
              <a:xfrm>
                <a:off x="0" y="-9525"/>
                <a:ext cx="1828387" cy="31285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99"/>
                  </a:lnSpc>
                </a:pPr>
                <a:endParaRPr/>
              </a:p>
            </p:txBody>
          </p:sp>
        </p:grpSp>
        <p:grpSp>
          <p:nvGrpSpPr>
            <p:cNvPr id="17" name="Group 17"/>
            <p:cNvGrpSpPr/>
            <p:nvPr/>
          </p:nvGrpSpPr>
          <p:grpSpPr>
            <a:xfrm>
              <a:off x="0" y="0"/>
              <a:ext cx="354196" cy="1881934"/>
              <a:chOff x="0" y="0"/>
              <a:chExt cx="73075" cy="388265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0" y="0"/>
                <a:ext cx="73075" cy="388265"/>
              </a:xfrm>
              <a:custGeom>
                <a:avLst/>
                <a:gdLst/>
                <a:ahLst/>
                <a:cxnLst/>
                <a:rect l="l" t="t" r="r" b="b"/>
                <a:pathLst>
                  <a:path w="73075" h="388265">
                    <a:moveTo>
                      <a:pt x="0" y="0"/>
                    </a:moveTo>
                    <a:lnTo>
                      <a:pt x="73075" y="0"/>
                    </a:lnTo>
                    <a:lnTo>
                      <a:pt x="73075" y="388265"/>
                    </a:lnTo>
                    <a:lnTo>
                      <a:pt x="0" y="388265"/>
                    </a:lnTo>
                    <a:close/>
                  </a:path>
                </a:pathLst>
              </a:custGeom>
              <a:solidFill>
                <a:srgbClr val="0C838A"/>
              </a:solidFill>
            </p:spPr>
          </p:sp>
          <p:sp>
            <p:nvSpPr>
              <p:cNvPr id="19" name="TextBox 19"/>
              <p:cNvSpPr txBox="1"/>
              <p:nvPr/>
            </p:nvSpPr>
            <p:spPr>
              <a:xfrm>
                <a:off x="0" y="-9525"/>
                <a:ext cx="73075" cy="39779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99"/>
                  </a:lnSpc>
                </a:pPr>
                <a:endParaRPr/>
              </a:p>
            </p:txBody>
          </p:sp>
        </p:grpSp>
        <p:sp>
          <p:nvSpPr>
            <p:cNvPr id="20" name="TextBox 20"/>
            <p:cNvSpPr txBox="1"/>
            <p:nvPr/>
          </p:nvSpPr>
          <p:spPr>
            <a:xfrm>
              <a:off x="1277654" y="210581"/>
              <a:ext cx="5526445" cy="5347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351"/>
                </a:lnSpc>
              </a:pPr>
              <a:r>
                <a:rPr lang="en-US" sz="2393" b="1">
                  <a:solidFill>
                    <a:srgbClr val="113C42"/>
                  </a:solidFill>
                  <a:latin typeface="Arial Bold"/>
                  <a:ea typeface="Arial Bold"/>
                  <a:cs typeface="Arial Bold"/>
                  <a:sym typeface="Arial Bold"/>
                </a:rPr>
                <a:t>Open Door dan Transparasi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581951" y="773939"/>
              <a:ext cx="10572936" cy="4326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680"/>
                </a:lnSpc>
              </a:pPr>
              <a:r>
                <a:rPr lang="en-US" sz="1914">
                  <a:solidFill>
                    <a:srgbClr val="113C42"/>
                  </a:solidFill>
                  <a:latin typeface="Arial"/>
                  <a:ea typeface="Arial"/>
                  <a:cs typeface="Arial"/>
                  <a:sym typeface="Arial"/>
                </a:rPr>
                <a:t>jam konsultasi rektror terbuka dan dashboard publik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581951" y="1382966"/>
              <a:ext cx="10572936" cy="33949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010"/>
                </a:lnSpc>
              </a:pPr>
              <a:r>
                <a:rPr lang="en-US" sz="1436" b="1">
                  <a:solidFill>
                    <a:srgbClr val="000000"/>
                  </a:solidFill>
                  <a:latin typeface="Arial Bold"/>
                  <a:ea typeface="Arial Bold"/>
                  <a:cs typeface="Arial Bold"/>
                  <a:sym typeface="Arial Bold"/>
                </a:rPr>
                <a:t>KPI: Indeks kepercayaan sivitas mecapai ≥ 85/100</a:t>
              </a:r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9362139" y="8506455"/>
            <a:ext cx="8507764" cy="1411451"/>
            <a:chOff x="0" y="0"/>
            <a:chExt cx="11343686" cy="1881934"/>
          </a:xfrm>
        </p:grpSpPr>
        <p:grpSp>
          <p:nvGrpSpPr>
            <p:cNvPr id="24" name="Group 24"/>
            <p:cNvGrpSpPr/>
            <p:nvPr/>
          </p:nvGrpSpPr>
          <p:grpSpPr>
            <a:xfrm>
              <a:off x="0" y="0"/>
              <a:ext cx="11343686" cy="1881934"/>
              <a:chOff x="0" y="0"/>
              <a:chExt cx="1828387" cy="303332"/>
            </a:xfrm>
          </p:grpSpPr>
          <p:sp>
            <p:nvSpPr>
              <p:cNvPr id="25" name="Freeform 25"/>
              <p:cNvSpPr/>
              <p:nvPr/>
            </p:nvSpPr>
            <p:spPr>
              <a:xfrm>
                <a:off x="0" y="0"/>
                <a:ext cx="1828387" cy="303332"/>
              </a:xfrm>
              <a:custGeom>
                <a:avLst/>
                <a:gdLst/>
                <a:ahLst/>
                <a:cxnLst/>
                <a:rect l="l" t="t" r="r" b="b"/>
                <a:pathLst>
                  <a:path w="1828387" h="303332">
                    <a:moveTo>
                      <a:pt x="0" y="0"/>
                    </a:moveTo>
                    <a:lnTo>
                      <a:pt x="1828387" y="0"/>
                    </a:lnTo>
                    <a:lnTo>
                      <a:pt x="1828387" y="303332"/>
                    </a:lnTo>
                    <a:lnTo>
                      <a:pt x="0" y="303332"/>
                    </a:lnTo>
                    <a:close/>
                  </a:path>
                </a:pathLst>
              </a:custGeom>
              <a:solidFill>
                <a:srgbClr val="FFFFFF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id="26" name="TextBox 26"/>
              <p:cNvSpPr txBox="1"/>
              <p:nvPr/>
            </p:nvSpPr>
            <p:spPr>
              <a:xfrm>
                <a:off x="0" y="-9525"/>
                <a:ext cx="1828387" cy="31285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99"/>
                  </a:lnSpc>
                </a:pPr>
                <a:endParaRPr/>
              </a:p>
            </p:txBody>
          </p:sp>
        </p:grpSp>
        <p:grpSp>
          <p:nvGrpSpPr>
            <p:cNvPr id="27" name="Group 27"/>
            <p:cNvGrpSpPr/>
            <p:nvPr/>
          </p:nvGrpSpPr>
          <p:grpSpPr>
            <a:xfrm>
              <a:off x="0" y="0"/>
              <a:ext cx="354196" cy="1881934"/>
              <a:chOff x="0" y="0"/>
              <a:chExt cx="73075" cy="388265"/>
            </a:xfrm>
          </p:grpSpPr>
          <p:sp>
            <p:nvSpPr>
              <p:cNvPr id="28" name="Freeform 28"/>
              <p:cNvSpPr/>
              <p:nvPr/>
            </p:nvSpPr>
            <p:spPr>
              <a:xfrm>
                <a:off x="0" y="0"/>
                <a:ext cx="73075" cy="388265"/>
              </a:xfrm>
              <a:custGeom>
                <a:avLst/>
                <a:gdLst/>
                <a:ahLst/>
                <a:cxnLst/>
                <a:rect l="l" t="t" r="r" b="b"/>
                <a:pathLst>
                  <a:path w="73075" h="388265">
                    <a:moveTo>
                      <a:pt x="0" y="0"/>
                    </a:moveTo>
                    <a:lnTo>
                      <a:pt x="73075" y="0"/>
                    </a:lnTo>
                    <a:lnTo>
                      <a:pt x="73075" y="388265"/>
                    </a:lnTo>
                    <a:lnTo>
                      <a:pt x="0" y="388265"/>
                    </a:lnTo>
                    <a:close/>
                  </a:path>
                </a:pathLst>
              </a:custGeom>
              <a:solidFill>
                <a:srgbClr val="0C838A"/>
              </a:solidFill>
            </p:spPr>
          </p:sp>
          <p:sp>
            <p:nvSpPr>
              <p:cNvPr id="29" name="TextBox 29"/>
              <p:cNvSpPr txBox="1"/>
              <p:nvPr/>
            </p:nvSpPr>
            <p:spPr>
              <a:xfrm>
                <a:off x="0" y="-9525"/>
                <a:ext cx="73075" cy="39779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99"/>
                  </a:lnSpc>
                </a:pPr>
                <a:endParaRPr/>
              </a:p>
            </p:txBody>
          </p:sp>
        </p:grpSp>
        <p:sp>
          <p:nvSpPr>
            <p:cNvPr id="30" name="TextBox 30"/>
            <p:cNvSpPr txBox="1"/>
            <p:nvPr/>
          </p:nvSpPr>
          <p:spPr>
            <a:xfrm>
              <a:off x="1424825" y="213665"/>
              <a:ext cx="5526445" cy="5347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351"/>
                </a:lnSpc>
              </a:pPr>
              <a:r>
                <a:rPr lang="en-US" sz="2393" b="1">
                  <a:solidFill>
                    <a:srgbClr val="113C42"/>
                  </a:solidFill>
                  <a:latin typeface="Arial Bold"/>
                  <a:ea typeface="Arial Bold"/>
                  <a:cs typeface="Arial Bold"/>
                  <a:sym typeface="Arial Bold"/>
                </a:rPr>
                <a:t>Pengembangan SDM Tendik</a:t>
              </a:r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581951" y="760843"/>
              <a:ext cx="10572936" cy="4326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680"/>
                </a:lnSpc>
              </a:pPr>
              <a:r>
                <a:rPr lang="en-US" sz="1914">
                  <a:solidFill>
                    <a:srgbClr val="113C42"/>
                  </a:solidFill>
                  <a:latin typeface="Arial"/>
                  <a:ea typeface="Arial"/>
                  <a:cs typeface="Arial"/>
                  <a:sym typeface="Arial"/>
                </a:rPr>
                <a:t>Transformasi digital tendik dan reward berbasis kinerja</a:t>
              </a:r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581951" y="1282146"/>
              <a:ext cx="10572936" cy="33949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010"/>
                </a:lnSpc>
              </a:pPr>
              <a:r>
                <a:rPr lang="en-US" sz="1436" b="1">
                  <a:solidFill>
                    <a:srgbClr val="000000"/>
                  </a:solidFill>
                  <a:latin typeface="Arial Bold"/>
                  <a:ea typeface="Arial Bold"/>
                  <a:cs typeface="Arial Bold"/>
                  <a:sym typeface="Arial Bold"/>
                </a:rPr>
                <a:t>KPI: Kompetensi digital tendik naik 50% dalam 3 tahun</a:t>
              </a:r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9362139" y="369094"/>
            <a:ext cx="8507764" cy="1411451"/>
            <a:chOff x="0" y="0"/>
            <a:chExt cx="11343686" cy="1881934"/>
          </a:xfrm>
        </p:grpSpPr>
        <p:grpSp>
          <p:nvGrpSpPr>
            <p:cNvPr id="34" name="Group 34"/>
            <p:cNvGrpSpPr/>
            <p:nvPr/>
          </p:nvGrpSpPr>
          <p:grpSpPr>
            <a:xfrm>
              <a:off x="0" y="0"/>
              <a:ext cx="11343686" cy="1881934"/>
              <a:chOff x="0" y="0"/>
              <a:chExt cx="1828387" cy="303332"/>
            </a:xfrm>
          </p:grpSpPr>
          <p:sp>
            <p:nvSpPr>
              <p:cNvPr id="35" name="Freeform 35"/>
              <p:cNvSpPr/>
              <p:nvPr/>
            </p:nvSpPr>
            <p:spPr>
              <a:xfrm>
                <a:off x="0" y="0"/>
                <a:ext cx="1828387" cy="303332"/>
              </a:xfrm>
              <a:custGeom>
                <a:avLst/>
                <a:gdLst/>
                <a:ahLst/>
                <a:cxnLst/>
                <a:rect l="l" t="t" r="r" b="b"/>
                <a:pathLst>
                  <a:path w="1828387" h="303332">
                    <a:moveTo>
                      <a:pt x="0" y="0"/>
                    </a:moveTo>
                    <a:lnTo>
                      <a:pt x="1828387" y="0"/>
                    </a:lnTo>
                    <a:lnTo>
                      <a:pt x="1828387" y="303332"/>
                    </a:lnTo>
                    <a:lnTo>
                      <a:pt x="0" y="303332"/>
                    </a:lnTo>
                    <a:close/>
                  </a:path>
                </a:pathLst>
              </a:custGeom>
              <a:solidFill>
                <a:srgbClr val="FFFFFF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id="36" name="TextBox 36"/>
              <p:cNvSpPr txBox="1"/>
              <p:nvPr/>
            </p:nvSpPr>
            <p:spPr>
              <a:xfrm>
                <a:off x="0" y="-9525"/>
                <a:ext cx="1828387" cy="31285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99"/>
                  </a:lnSpc>
                </a:pPr>
                <a:endParaRPr/>
              </a:p>
            </p:txBody>
          </p:sp>
        </p:grpSp>
        <p:grpSp>
          <p:nvGrpSpPr>
            <p:cNvPr id="37" name="Group 37"/>
            <p:cNvGrpSpPr/>
            <p:nvPr/>
          </p:nvGrpSpPr>
          <p:grpSpPr>
            <a:xfrm>
              <a:off x="0" y="0"/>
              <a:ext cx="354196" cy="1881934"/>
              <a:chOff x="0" y="0"/>
              <a:chExt cx="73075" cy="388265"/>
            </a:xfrm>
          </p:grpSpPr>
          <p:sp>
            <p:nvSpPr>
              <p:cNvPr id="38" name="Freeform 38"/>
              <p:cNvSpPr/>
              <p:nvPr/>
            </p:nvSpPr>
            <p:spPr>
              <a:xfrm>
                <a:off x="0" y="0"/>
                <a:ext cx="73075" cy="388265"/>
              </a:xfrm>
              <a:custGeom>
                <a:avLst/>
                <a:gdLst/>
                <a:ahLst/>
                <a:cxnLst/>
                <a:rect l="l" t="t" r="r" b="b"/>
                <a:pathLst>
                  <a:path w="73075" h="388265">
                    <a:moveTo>
                      <a:pt x="0" y="0"/>
                    </a:moveTo>
                    <a:lnTo>
                      <a:pt x="73075" y="0"/>
                    </a:lnTo>
                    <a:lnTo>
                      <a:pt x="73075" y="388265"/>
                    </a:lnTo>
                    <a:lnTo>
                      <a:pt x="0" y="388265"/>
                    </a:lnTo>
                    <a:close/>
                  </a:path>
                </a:pathLst>
              </a:custGeom>
              <a:solidFill>
                <a:srgbClr val="0C838A"/>
              </a:solidFill>
            </p:spPr>
          </p:sp>
          <p:sp>
            <p:nvSpPr>
              <p:cNvPr id="39" name="TextBox 39"/>
              <p:cNvSpPr txBox="1"/>
              <p:nvPr/>
            </p:nvSpPr>
            <p:spPr>
              <a:xfrm>
                <a:off x="0" y="-9525"/>
                <a:ext cx="73075" cy="39779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99"/>
                  </a:lnSpc>
                </a:pPr>
                <a:endParaRPr/>
              </a:p>
            </p:txBody>
          </p:sp>
        </p:grpSp>
        <p:sp>
          <p:nvSpPr>
            <p:cNvPr id="40" name="TextBox 40"/>
            <p:cNvSpPr txBox="1"/>
            <p:nvPr/>
          </p:nvSpPr>
          <p:spPr>
            <a:xfrm>
              <a:off x="597353" y="1437640"/>
              <a:ext cx="10572936" cy="33949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010"/>
                </a:lnSpc>
              </a:pPr>
              <a:r>
                <a:rPr lang="en-US" sz="1436" b="1">
                  <a:solidFill>
                    <a:srgbClr val="000000"/>
                  </a:solidFill>
                  <a:latin typeface="Arial Bold"/>
                  <a:ea typeface="Arial Bold"/>
                  <a:cs typeface="Arial Bold"/>
                  <a:sym typeface="Arial Bold"/>
                </a:rPr>
                <a:t>KPI: 80% layanan administrasi selesai ≤ 3 hari kerja</a:t>
              </a:r>
            </a:p>
          </p:txBody>
        </p:sp>
      </p:grpSp>
      <p:grpSp>
        <p:nvGrpSpPr>
          <p:cNvPr id="41" name="Group 41"/>
          <p:cNvGrpSpPr/>
          <p:nvPr/>
        </p:nvGrpSpPr>
        <p:grpSpPr>
          <a:xfrm>
            <a:off x="9362139" y="1999416"/>
            <a:ext cx="8507764" cy="1411451"/>
            <a:chOff x="0" y="0"/>
            <a:chExt cx="11343686" cy="1881934"/>
          </a:xfrm>
        </p:grpSpPr>
        <p:grpSp>
          <p:nvGrpSpPr>
            <p:cNvPr id="42" name="Group 42"/>
            <p:cNvGrpSpPr/>
            <p:nvPr/>
          </p:nvGrpSpPr>
          <p:grpSpPr>
            <a:xfrm>
              <a:off x="0" y="0"/>
              <a:ext cx="11343686" cy="1881934"/>
              <a:chOff x="0" y="0"/>
              <a:chExt cx="1828387" cy="303332"/>
            </a:xfrm>
          </p:grpSpPr>
          <p:sp>
            <p:nvSpPr>
              <p:cNvPr id="43" name="Freeform 43"/>
              <p:cNvSpPr/>
              <p:nvPr/>
            </p:nvSpPr>
            <p:spPr>
              <a:xfrm>
                <a:off x="0" y="0"/>
                <a:ext cx="1828387" cy="303332"/>
              </a:xfrm>
              <a:custGeom>
                <a:avLst/>
                <a:gdLst/>
                <a:ahLst/>
                <a:cxnLst/>
                <a:rect l="l" t="t" r="r" b="b"/>
                <a:pathLst>
                  <a:path w="1828387" h="303332">
                    <a:moveTo>
                      <a:pt x="0" y="0"/>
                    </a:moveTo>
                    <a:lnTo>
                      <a:pt x="1828387" y="0"/>
                    </a:lnTo>
                    <a:lnTo>
                      <a:pt x="1828387" y="303332"/>
                    </a:lnTo>
                    <a:lnTo>
                      <a:pt x="0" y="303332"/>
                    </a:lnTo>
                    <a:close/>
                  </a:path>
                </a:pathLst>
              </a:custGeom>
              <a:solidFill>
                <a:srgbClr val="FFFFFF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id="44" name="TextBox 44"/>
              <p:cNvSpPr txBox="1"/>
              <p:nvPr/>
            </p:nvSpPr>
            <p:spPr>
              <a:xfrm>
                <a:off x="0" y="-9525"/>
                <a:ext cx="1828387" cy="31285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99"/>
                  </a:lnSpc>
                </a:pPr>
                <a:endParaRPr/>
              </a:p>
            </p:txBody>
          </p:sp>
        </p:grpSp>
        <p:grpSp>
          <p:nvGrpSpPr>
            <p:cNvPr id="45" name="Group 45"/>
            <p:cNvGrpSpPr/>
            <p:nvPr/>
          </p:nvGrpSpPr>
          <p:grpSpPr>
            <a:xfrm>
              <a:off x="0" y="0"/>
              <a:ext cx="354196" cy="1881934"/>
              <a:chOff x="0" y="0"/>
              <a:chExt cx="73075" cy="388265"/>
            </a:xfrm>
          </p:grpSpPr>
          <p:sp>
            <p:nvSpPr>
              <p:cNvPr id="46" name="Freeform 46"/>
              <p:cNvSpPr/>
              <p:nvPr/>
            </p:nvSpPr>
            <p:spPr>
              <a:xfrm>
                <a:off x="0" y="0"/>
                <a:ext cx="73075" cy="388265"/>
              </a:xfrm>
              <a:custGeom>
                <a:avLst/>
                <a:gdLst/>
                <a:ahLst/>
                <a:cxnLst/>
                <a:rect l="l" t="t" r="r" b="b"/>
                <a:pathLst>
                  <a:path w="73075" h="388265">
                    <a:moveTo>
                      <a:pt x="0" y="0"/>
                    </a:moveTo>
                    <a:lnTo>
                      <a:pt x="73075" y="0"/>
                    </a:lnTo>
                    <a:lnTo>
                      <a:pt x="73075" y="388265"/>
                    </a:lnTo>
                    <a:lnTo>
                      <a:pt x="0" y="388265"/>
                    </a:lnTo>
                    <a:close/>
                  </a:path>
                </a:pathLst>
              </a:custGeom>
              <a:solidFill>
                <a:srgbClr val="0C838A"/>
              </a:solidFill>
            </p:spPr>
          </p:sp>
          <p:sp>
            <p:nvSpPr>
              <p:cNvPr id="47" name="TextBox 47"/>
              <p:cNvSpPr txBox="1"/>
              <p:nvPr/>
            </p:nvSpPr>
            <p:spPr>
              <a:xfrm>
                <a:off x="0" y="-9525"/>
                <a:ext cx="73075" cy="39779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99"/>
                  </a:lnSpc>
                </a:pPr>
                <a:endParaRPr/>
              </a:p>
            </p:txBody>
          </p:sp>
        </p:grpSp>
        <p:sp>
          <p:nvSpPr>
            <p:cNvPr id="48" name="TextBox 48"/>
            <p:cNvSpPr txBox="1"/>
            <p:nvPr/>
          </p:nvSpPr>
          <p:spPr>
            <a:xfrm>
              <a:off x="1176590" y="82425"/>
              <a:ext cx="5526445" cy="53491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351"/>
                </a:lnSpc>
              </a:pPr>
              <a:r>
                <a:rPr lang="en-US" sz="2393" b="1">
                  <a:solidFill>
                    <a:srgbClr val="113C42"/>
                  </a:solidFill>
                  <a:latin typeface="Arial Bold"/>
                  <a:ea typeface="Arial Bold"/>
                  <a:cs typeface="Arial Bold"/>
                  <a:sym typeface="Arial Bold"/>
                </a:rPr>
                <a:t>Tata Kelola</a:t>
              </a:r>
            </a:p>
          </p:txBody>
        </p:sp>
        <p:sp>
          <p:nvSpPr>
            <p:cNvPr id="49" name="TextBox 49"/>
            <p:cNvSpPr txBox="1"/>
            <p:nvPr/>
          </p:nvSpPr>
          <p:spPr>
            <a:xfrm>
              <a:off x="615847" y="1442833"/>
              <a:ext cx="10572936" cy="33949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010"/>
                </a:lnSpc>
              </a:pPr>
              <a:r>
                <a:rPr lang="en-US" sz="1436" b="1">
                  <a:solidFill>
                    <a:srgbClr val="000000"/>
                  </a:solidFill>
                  <a:latin typeface="Arial Bold"/>
                  <a:ea typeface="Arial Bold"/>
                  <a:cs typeface="Arial Bold"/>
                  <a:sym typeface="Arial Bold"/>
                </a:rPr>
                <a:t>KPI: Opini WTP konsisten dan 100% e-prodcurement</a:t>
              </a:r>
            </a:p>
          </p:txBody>
        </p:sp>
      </p:grpSp>
      <p:grpSp>
        <p:nvGrpSpPr>
          <p:cNvPr id="50" name="Group 50"/>
          <p:cNvGrpSpPr/>
          <p:nvPr/>
        </p:nvGrpSpPr>
        <p:grpSpPr>
          <a:xfrm>
            <a:off x="9362139" y="3629737"/>
            <a:ext cx="8507764" cy="1411451"/>
            <a:chOff x="0" y="0"/>
            <a:chExt cx="11343686" cy="1881934"/>
          </a:xfrm>
        </p:grpSpPr>
        <p:grpSp>
          <p:nvGrpSpPr>
            <p:cNvPr id="51" name="Group 51"/>
            <p:cNvGrpSpPr/>
            <p:nvPr/>
          </p:nvGrpSpPr>
          <p:grpSpPr>
            <a:xfrm>
              <a:off x="0" y="0"/>
              <a:ext cx="11343686" cy="1881934"/>
              <a:chOff x="0" y="0"/>
              <a:chExt cx="1828387" cy="303332"/>
            </a:xfrm>
          </p:grpSpPr>
          <p:sp>
            <p:nvSpPr>
              <p:cNvPr id="52" name="Freeform 52"/>
              <p:cNvSpPr/>
              <p:nvPr/>
            </p:nvSpPr>
            <p:spPr>
              <a:xfrm>
                <a:off x="0" y="0"/>
                <a:ext cx="1828387" cy="303332"/>
              </a:xfrm>
              <a:custGeom>
                <a:avLst/>
                <a:gdLst/>
                <a:ahLst/>
                <a:cxnLst/>
                <a:rect l="l" t="t" r="r" b="b"/>
                <a:pathLst>
                  <a:path w="1828387" h="303332">
                    <a:moveTo>
                      <a:pt x="0" y="0"/>
                    </a:moveTo>
                    <a:lnTo>
                      <a:pt x="1828387" y="0"/>
                    </a:lnTo>
                    <a:lnTo>
                      <a:pt x="1828387" y="303332"/>
                    </a:lnTo>
                    <a:lnTo>
                      <a:pt x="0" y="303332"/>
                    </a:lnTo>
                    <a:close/>
                  </a:path>
                </a:pathLst>
              </a:custGeom>
              <a:solidFill>
                <a:srgbClr val="FFFFFF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id="53" name="TextBox 53"/>
              <p:cNvSpPr txBox="1"/>
              <p:nvPr/>
            </p:nvSpPr>
            <p:spPr>
              <a:xfrm>
                <a:off x="0" y="-9525"/>
                <a:ext cx="1828387" cy="31285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99"/>
                  </a:lnSpc>
                </a:pPr>
                <a:endParaRPr/>
              </a:p>
            </p:txBody>
          </p:sp>
        </p:grpSp>
        <p:grpSp>
          <p:nvGrpSpPr>
            <p:cNvPr id="54" name="Group 54"/>
            <p:cNvGrpSpPr/>
            <p:nvPr/>
          </p:nvGrpSpPr>
          <p:grpSpPr>
            <a:xfrm>
              <a:off x="0" y="0"/>
              <a:ext cx="354196" cy="1881934"/>
              <a:chOff x="0" y="0"/>
              <a:chExt cx="73075" cy="388265"/>
            </a:xfrm>
          </p:grpSpPr>
          <p:sp>
            <p:nvSpPr>
              <p:cNvPr id="55" name="Freeform 55"/>
              <p:cNvSpPr/>
              <p:nvPr/>
            </p:nvSpPr>
            <p:spPr>
              <a:xfrm>
                <a:off x="0" y="0"/>
                <a:ext cx="73075" cy="388265"/>
              </a:xfrm>
              <a:custGeom>
                <a:avLst/>
                <a:gdLst/>
                <a:ahLst/>
                <a:cxnLst/>
                <a:rect l="l" t="t" r="r" b="b"/>
                <a:pathLst>
                  <a:path w="73075" h="388265">
                    <a:moveTo>
                      <a:pt x="0" y="0"/>
                    </a:moveTo>
                    <a:lnTo>
                      <a:pt x="73075" y="0"/>
                    </a:lnTo>
                    <a:lnTo>
                      <a:pt x="73075" y="388265"/>
                    </a:lnTo>
                    <a:lnTo>
                      <a:pt x="0" y="388265"/>
                    </a:lnTo>
                    <a:close/>
                  </a:path>
                </a:pathLst>
              </a:custGeom>
              <a:solidFill>
                <a:srgbClr val="0C838A"/>
              </a:solidFill>
            </p:spPr>
          </p:sp>
          <p:sp>
            <p:nvSpPr>
              <p:cNvPr id="56" name="TextBox 56"/>
              <p:cNvSpPr txBox="1"/>
              <p:nvPr/>
            </p:nvSpPr>
            <p:spPr>
              <a:xfrm>
                <a:off x="0" y="-9525"/>
                <a:ext cx="73075" cy="39779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99"/>
                  </a:lnSpc>
                </a:pPr>
                <a:endParaRPr/>
              </a:p>
            </p:txBody>
          </p:sp>
        </p:grpSp>
        <p:sp>
          <p:nvSpPr>
            <p:cNvPr id="57" name="TextBox 57"/>
            <p:cNvSpPr txBox="1"/>
            <p:nvPr/>
          </p:nvSpPr>
          <p:spPr>
            <a:xfrm>
              <a:off x="1326772" y="210581"/>
              <a:ext cx="5526445" cy="5347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351"/>
                </a:lnSpc>
              </a:pPr>
              <a:r>
                <a:rPr lang="en-US" sz="2393" b="1">
                  <a:solidFill>
                    <a:srgbClr val="113C42"/>
                  </a:solidFill>
                  <a:latin typeface="Arial Bold"/>
                  <a:ea typeface="Arial Bold"/>
                  <a:cs typeface="Arial Bold"/>
                  <a:sym typeface="Arial Bold"/>
                </a:rPr>
                <a:t>Digitalisasi ERP dan LMS</a:t>
              </a:r>
            </a:p>
          </p:txBody>
        </p:sp>
        <p:sp>
          <p:nvSpPr>
            <p:cNvPr id="58" name="TextBox 58"/>
            <p:cNvSpPr txBox="1"/>
            <p:nvPr/>
          </p:nvSpPr>
          <p:spPr>
            <a:xfrm>
              <a:off x="581951" y="789167"/>
              <a:ext cx="10572936" cy="43261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680"/>
                </a:lnSpc>
              </a:pPr>
              <a:r>
                <a:rPr lang="en-US" sz="1914">
                  <a:solidFill>
                    <a:srgbClr val="113C42"/>
                  </a:solidFill>
                  <a:latin typeface="Arial"/>
                  <a:ea typeface="Arial"/>
                  <a:cs typeface="Arial"/>
                  <a:sym typeface="Arial"/>
                </a:rPr>
                <a:t>Integrasi keuangan, SDM, aset, dan Akademik via Single-On</a:t>
              </a:r>
            </a:p>
          </p:txBody>
        </p:sp>
        <p:sp>
          <p:nvSpPr>
            <p:cNvPr id="59" name="TextBox 59"/>
            <p:cNvSpPr txBox="1"/>
            <p:nvPr/>
          </p:nvSpPr>
          <p:spPr>
            <a:xfrm>
              <a:off x="581951" y="1382966"/>
              <a:ext cx="10572936" cy="33949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010"/>
                </a:lnSpc>
              </a:pPr>
              <a:r>
                <a:rPr lang="en-US" sz="1436" b="1">
                  <a:solidFill>
                    <a:srgbClr val="000000"/>
                  </a:solidFill>
                  <a:latin typeface="Arial Bold"/>
                  <a:ea typeface="Arial Bold"/>
                  <a:cs typeface="Arial Bold"/>
                  <a:sym typeface="Arial Bold"/>
                </a:rPr>
                <a:t>KPI: 90% proses terdigitalisasi (Downtime &lt; 1% /tahun)</a:t>
              </a:r>
            </a:p>
          </p:txBody>
        </p:sp>
      </p:grpSp>
      <p:sp>
        <p:nvSpPr>
          <p:cNvPr id="60" name="Freeform 60"/>
          <p:cNvSpPr/>
          <p:nvPr/>
        </p:nvSpPr>
        <p:spPr>
          <a:xfrm>
            <a:off x="9807958" y="5345988"/>
            <a:ext cx="375188" cy="375188"/>
          </a:xfrm>
          <a:custGeom>
            <a:avLst/>
            <a:gdLst/>
            <a:ahLst/>
            <a:cxnLst/>
            <a:rect l="l" t="t" r="r" b="b"/>
            <a:pathLst>
              <a:path w="375188" h="375188">
                <a:moveTo>
                  <a:pt x="0" y="0"/>
                </a:moveTo>
                <a:lnTo>
                  <a:pt x="375188" y="0"/>
                </a:lnTo>
                <a:lnTo>
                  <a:pt x="375188" y="375188"/>
                </a:lnTo>
                <a:lnTo>
                  <a:pt x="0" y="37518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1" name="Freeform 61"/>
          <p:cNvSpPr/>
          <p:nvPr/>
        </p:nvSpPr>
        <p:spPr>
          <a:xfrm>
            <a:off x="9797046" y="7019213"/>
            <a:ext cx="471867" cy="375134"/>
          </a:xfrm>
          <a:custGeom>
            <a:avLst/>
            <a:gdLst/>
            <a:ahLst/>
            <a:cxnLst/>
            <a:rect l="l" t="t" r="r" b="b"/>
            <a:pathLst>
              <a:path w="471867" h="375134">
                <a:moveTo>
                  <a:pt x="0" y="0"/>
                </a:moveTo>
                <a:lnTo>
                  <a:pt x="471867" y="0"/>
                </a:lnTo>
                <a:lnTo>
                  <a:pt x="471867" y="375135"/>
                </a:lnTo>
                <a:lnTo>
                  <a:pt x="0" y="37513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2" name="Freeform 62"/>
          <p:cNvSpPr/>
          <p:nvPr/>
        </p:nvSpPr>
        <p:spPr>
          <a:xfrm>
            <a:off x="9797046" y="8619141"/>
            <a:ext cx="582621" cy="469010"/>
          </a:xfrm>
          <a:custGeom>
            <a:avLst/>
            <a:gdLst/>
            <a:ahLst/>
            <a:cxnLst/>
            <a:rect l="l" t="t" r="r" b="b"/>
            <a:pathLst>
              <a:path w="582621" h="469010">
                <a:moveTo>
                  <a:pt x="0" y="0"/>
                </a:moveTo>
                <a:lnTo>
                  <a:pt x="582621" y="0"/>
                </a:lnTo>
                <a:lnTo>
                  <a:pt x="582621" y="469010"/>
                </a:lnTo>
                <a:lnTo>
                  <a:pt x="0" y="46901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3" name="Freeform 63"/>
          <p:cNvSpPr/>
          <p:nvPr/>
        </p:nvSpPr>
        <p:spPr>
          <a:xfrm>
            <a:off x="9797829" y="2086722"/>
            <a:ext cx="385317" cy="371831"/>
          </a:xfrm>
          <a:custGeom>
            <a:avLst/>
            <a:gdLst/>
            <a:ahLst/>
            <a:cxnLst/>
            <a:rect l="l" t="t" r="r" b="b"/>
            <a:pathLst>
              <a:path w="385317" h="371831">
                <a:moveTo>
                  <a:pt x="0" y="0"/>
                </a:moveTo>
                <a:lnTo>
                  <a:pt x="385317" y="0"/>
                </a:lnTo>
                <a:lnTo>
                  <a:pt x="385317" y="371831"/>
                </a:lnTo>
                <a:lnTo>
                  <a:pt x="0" y="37183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64" name="Freeform 64"/>
          <p:cNvSpPr/>
          <p:nvPr/>
        </p:nvSpPr>
        <p:spPr>
          <a:xfrm>
            <a:off x="9797829" y="3732898"/>
            <a:ext cx="462260" cy="462260"/>
          </a:xfrm>
          <a:custGeom>
            <a:avLst/>
            <a:gdLst/>
            <a:ahLst/>
            <a:cxnLst/>
            <a:rect l="l" t="t" r="r" b="b"/>
            <a:pathLst>
              <a:path w="462260" h="462260">
                <a:moveTo>
                  <a:pt x="0" y="0"/>
                </a:moveTo>
                <a:lnTo>
                  <a:pt x="462260" y="0"/>
                </a:lnTo>
                <a:lnTo>
                  <a:pt x="462260" y="462260"/>
                </a:lnTo>
                <a:lnTo>
                  <a:pt x="0" y="46226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5" name="Freeform 65"/>
          <p:cNvSpPr/>
          <p:nvPr/>
        </p:nvSpPr>
        <p:spPr>
          <a:xfrm>
            <a:off x="9797046" y="451099"/>
            <a:ext cx="386100" cy="404293"/>
          </a:xfrm>
          <a:custGeom>
            <a:avLst/>
            <a:gdLst/>
            <a:ahLst/>
            <a:cxnLst/>
            <a:rect l="l" t="t" r="r" b="b"/>
            <a:pathLst>
              <a:path w="386100" h="404293">
                <a:moveTo>
                  <a:pt x="0" y="0"/>
                </a:moveTo>
                <a:lnTo>
                  <a:pt x="386100" y="0"/>
                </a:lnTo>
                <a:lnTo>
                  <a:pt x="386100" y="404293"/>
                </a:lnTo>
                <a:lnTo>
                  <a:pt x="0" y="40429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66" name="Freeform 66"/>
          <p:cNvSpPr/>
          <p:nvPr/>
        </p:nvSpPr>
        <p:spPr>
          <a:xfrm>
            <a:off x="303501" y="4049272"/>
            <a:ext cx="8840499" cy="5689840"/>
          </a:xfrm>
          <a:custGeom>
            <a:avLst/>
            <a:gdLst/>
            <a:ahLst/>
            <a:cxnLst/>
            <a:rect l="l" t="t" r="r" b="b"/>
            <a:pathLst>
              <a:path w="8840499" h="5689840">
                <a:moveTo>
                  <a:pt x="0" y="0"/>
                </a:moveTo>
                <a:lnTo>
                  <a:pt x="8840499" y="0"/>
                </a:lnTo>
                <a:lnTo>
                  <a:pt x="8840499" y="5689840"/>
                </a:lnTo>
                <a:lnTo>
                  <a:pt x="0" y="568984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73716" r="-11771" b="-60670"/>
            </a:stretch>
          </a:blipFill>
        </p:spPr>
      </p:sp>
      <p:sp>
        <p:nvSpPr>
          <p:cNvPr id="67" name="TextBox 67"/>
          <p:cNvSpPr txBox="1"/>
          <p:nvPr/>
        </p:nvSpPr>
        <p:spPr>
          <a:xfrm>
            <a:off x="303501" y="700871"/>
            <a:ext cx="8315351" cy="21529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87"/>
              </a:lnSpc>
            </a:pPr>
            <a:r>
              <a:rPr lang="en-US" sz="5221" b="1">
                <a:solidFill>
                  <a:srgbClr val="009999"/>
                </a:solidFill>
                <a:latin typeface="Arial Bold"/>
                <a:ea typeface="Arial Bold"/>
                <a:cs typeface="Arial Bold"/>
                <a:sym typeface="Arial Bold"/>
              </a:rPr>
              <a:t>PILAR 5 |</a:t>
            </a:r>
            <a:r>
              <a:rPr lang="en-US" sz="5221" b="1">
                <a:solidFill>
                  <a:srgbClr val="113C42"/>
                </a:solidFill>
                <a:latin typeface="Arial Bold"/>
                <a:ea typeface="Arial Bold"/>
                <a:cs typeface="Arial Bold"/>
                <a:sym typeface="Arial Bold"/>
              </a:rPr>
              <a:t> Birokrasi Melayani, Infrastruktur Cerdas &amp; tat kelola Bersih</a:t>
            </a:r>
          </a:p>
        </p:txBody>
      </p:sp>
      <p:sp>
        <p:nvSpPr>
          <p:cNvPr id="68" name="TextBox 68"/>
          <p:cNvSpPr txBox="1"/>
          <p:nvPr/>
        </p:nvSpPr>
        <p:spPr>
          <a:xfrm>
            <a:off x="10260089" y="416833"/>
            <a:ext cx="6255285" cy="4156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39"/>
              </a:lnSpc>
            </a:pPr>
            <a:r>
              <a:rPr lang="en-US" sz="2385" b="1">
                <a:solidFill>
                  <a:srgbClr val="113C42"/>
                </a:solidFill>
                <a:latin typeface="Arial Bold"/>
                <a:ea typeface="Arial Bold"/>
                <a:cs typeface="Arial Bold"/>
                <a:sym typeface="Arial Bold"/>
              </a:rPr>
              <a:t>Layanan Prima (PLAT) dan Digitalisasi</a:t>
            </a:r>
          </a:p>
        </p:txBody>
      </p:sp>
      <p:sp>
        <p:nvSpPr>
          <p:cNvPr id="69" name="TextBox 69"/>
          <p:cNvSpPr txBox="1"/>
          <p:nvPr/>
        </p:nvSpPr>
        <p:spPr>
          <a:xfrm>
            <a:off x="9797829" y="5755866"/>
            <a:ext cx="7703403" cy="558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65"/>
              </a:lnSpc>
            </a:pPr>
            <a:r>
              <a:rPr lang="en-US" sz="1968">
                <a:solidFill>
                  <a:srgbClr val="113C42"/>
                </a:solidFill>
                <a:latin typeface="Arial"/>
                <a:ea typeface="Arial"/>
                <a:cs typeface="Arial"/>
                <a:sym typeface="Arial"/>
              </a:rPr>
              <a:t>Pengesahan rancangan kampus terpadu: hijau, rendah karbon, dan ramah difabel sebagai etalase Nusantara.</a:t>
            </a:r>
          </a:p>
        </p:txBody>
      </p:sp>
      <p:sp>
        <p:nvSpPr>
          <p:cNvPr id="70" name="TextBox 70"/>
          <p:cNvSpPr txBox="1"/>
          <p:nvPr/>
        </p:nvSpPr>
        <p:spPr>
          <a:xfrm>
            <a:off x="9807958" y="2451921"/>
            <a:ext cx="7774258" cy="590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12"/>
              </a:lnSpc>
            </a:pPr>
            <a:r>
              <a:rPr lang="en-US" sz="1926">
                <a:solidFill>
                  <a:srgbClr val="113C42"/>
                </a:solidFill>
                <a:latin typeface="Arial"/>
                <a:ea typeface="Arial"/>
                <a:cs typeface="Arial"/>
                <a:sym typeface="Arial"/>
              </a:rPr>
              <a:t>Mempertahankan opini WTP &amp; mencapai ≥2 unit dengan predikat Wilayah Bebas Korupsi ( WBK).</a:t>
            </a:r>
          </a:p>
        </p:txBody>
      </p:sp>
      <p:sp>
        <p:nvSpPr>
          <p:cNvPr id="71" name="TextBox 71"/>
          <p:cNvSpPr txBox="1"/>
          <p:nvPr/>
        </p:nvSpPr>
        <p:spPr>
          <a:xfrm>
            <a:off x="9797046" y="908562"/>
            <a:ext cx="7774258" cy="5228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53"/>
              </a:lnSpc>
            </a:pPr>
            <a:r>
              <a:rPr lang="en-US" sz="1934">
                <a:solidFill>
                  <a:srgbClr val="113C42"/>
                </a:solidFill>
                <a:latin typeface="Arial"/>
                <a:ea typeface="Arial"/>
                <a:cs typeface="Arial"/>
                <a:sym typeface="Arial"/>
              </a:rPr>
              <a:t>Sistem satu pintu terpadu. Target: 80% SLA Selesai ≤ 3 hari kerja. Implementasi ERP terintegrasi dan LMS satu pintu</a:t>
            </a:r>
          </a:p>
        </p:txBody>
      </p:sp>
      <p:grpSp>
        <p:nvGrpSpPr>
          <p:cNvPr id="72" name="Group 72"/>
          <p:cNvGrpSpPr/>
          <p:nvPr/>
        </p:nvGrpSpPr>
        <p:grpSpPr>
          <a:xfrm>
            <a:off x="303501" y="2980749"/>
            <a:ext cx="3319571" cy="430117"/>
            <a:chOff x="0" y="0"/>
            <a:chExt cx="874290" cy="113282"/>
          </a:xfrm>
        </p:grpSpPr>
        <p:sp>
          <p:nvSpPr>
            <p:cNvPr id="73" name="Freeform 73"/>
            <p:cNvSpPr/>
            <p:nvPr/>
          </p:nvSpPr>
          <p:spPr>
            <a:xfrm>
              <a:off x="0" y="0"/>
              <a:ext cx="874290" cy="113282"/>
            </a:xfrm>
            <a:custGeom>
              <a:avLst/>
              <a:gdLst/>
              <a:ahLst/>
              <a:cxnLst/>
              <a:rect l="l" t="t" r="r" b="b"/>
              <a:pathLst>
                <a:path w="874290" h="113282">
                  <a:moveTo>
                    <a:pt x="30319" y="0"/>
                  </a:moveTo>
                  <a:lnTo>
                    <a:pt x="843972" y="0"/>
                  </a:lnTo>
                  <a:cubicBezTo>
                    <a:pt x="852013" y="0"/>
                    <a:pt x="859724" y="3194"/>
                    <a:pt x="865410" y="8880"/>
                  </a:cubicBezTo>
                  <a:cubicBezTo>
                    <a:pt x="871096" y="14566"/>
                    <a:pt x="874290" y="22278"/>
                    <a:pt x="874290" y="30319"/>
                  </a:cubicBezTo>
                  <a:lnTo>
                    <a:pt x="874290" y="82963"/>
                  </a:lnTo>
                  <a:cubicBezTo>
                    <a:pt x="874290" y="91004"/>
                    <a:pt x="871096" y="98716"/>
                    <a:pt x="865410" y="104402"/>
                  </a:cubicBezTo>
                  <a:cubicBezTo>
                    <a:pt x="859724" y="110088"/>
                    <a:pt x="852013" y="113282"/>
                    <a:pt x="843972" y="113282"/>
                  </a:cubicBezTo>
                  <a:lnTo>
                    <a:pt x="30319" y="113282"/>
                  </a:lnTo>
                  <a:cubicBezTo>
                    <a:pt x="22278" y="113282"/>
                    <a:pt x="14566" y="110088"/>
                    <a:pt x="8880" y="104402"/>
                  </a:cubicBezTo>
                  <a:cubicBezTo>
                    <a:pt x="3194" y="98716"/>
                    <a:pt x="0" y="91004"/>
                    <a:pt x="0" y="82963"/>
                  </a:cubicBezTo>
                  <a:lnTo>
                    <a:pt x="0" y="30319"/>
                  </a:lnTo>
                  <a:cubicBezTo>
                    <a:pt x="0" y="22278"/>
                    <a:pt x="3194" y="14566"/>
                    <a:pt x="8880" y="8880"/>
                  </a:cubicBezTo>
                  <a:cubicBezTo>
                    <a:pt x="14566" y="3194"/>
                    <a:pt x="22278" y="0"/>
                    <a:pt x="30319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E7AA51">
                    <a:alpha val="100000"/>
                  </a:srgbClr>
                </a:gs>
                <a:gs pos="33333">
                  <a:srgbClr val="FFE499">
                    <a:alpha val="100000"/>
                  </a:srgbClr>
                </a:gs>
                <a:gs pos="66667">
                  <a:srgbClr val="E7AA51">
                    <a:alpha val="100000"/>
                  </a:srgbClr>
                </a:gs>
                <a:gs pos="100000">
                  <a:srgbClr val="AC7031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74" name="TextBox 74"/>
            <p:cNvSpPr txBox="1"/>
            <p:nvPr/>
          </p:nvSpPr>
          <p:spPr>
            <a:xfrm>
              <a:off x="0" y="-19050"/>
              <a:ext cx="874290" cy="13233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19"/>
                </a:lnSpc>
              </a:pPr>
              <a:endParaRPr/>
            </a:p>
          </p:txBody>
        </p:sp>
      </p:grpSp>
      <p:sp>
        <p:nvSpPr>
          <p:cNvPr id="75" name="TextBox 75"/>
          <p:cNvSpPr txBox="1"/>
          <p:nvPr/>
        </p:nvSpPr>
        <p:spPr>
          <a:xfrm>
            <a:off x="362963" y="2997387"/>
            <a:ext cx="3124579" cy="3492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Terhubung ke IKU 10, 11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42853"/>
            <a:ext cx="18284428" cy="10199284"/>
            <a:chOff x="0" y="0"/>
            <a:chExt cx="24379238" cy="1359904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79301" cy="13599033"/>
            </a:xfrm>
            <a:custGeom>
              <a:avLst/>
              <a:gdLst/>
              <a:ahLst/>
              <a:cxnLst/>
              <a:rect l="l" t="t" r="r" b="b"/>
              <a:pathLst>
                <a:path w="24379301" h="13599033">
                  <a:moveTo>
                    <a:pt x="0" y="0"/>
                  </a:moveTo>
                  <a:lnTo>
                    <a:pt x="24379301" y="0"/>
                  </a:lnTo>
                  <a:lnTo>
                    <a:pt x="24379301" y="13599033"/>
                  </a:lnTo>
                  <a:lnTo>
                    <a:pt x="0" y="1359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29" b="-29"/>
              </a:stretch>
            </a:blipFill>
          </p:spPr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4428" cy="10287000"/>
            <a:chOff x="0" y="0"/>
            <a:chExt cx="24379238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79301" cy="13715988"/>
            </a:xfrm>
            <a:custGeom>
              <a:avLst/>
              <a:gdLst/>
              <a:ahLst/>
              <a:cxnLst/>
              <a:rect l="l" t="t" r="r" b="b"/>
              <a:pathLst>
                <a:path w="24379301" h="13715988">
                  <a:moveTo>
                    <a:pt x="0" y="0"/>
                  </a:moveTo>
                  <a:lnTo>
                    <a:pt x="24379301" y="0"/>
                  </a:lnTo>
                  <a:lnTo>
                    <a:pt x="24379301" y="13715988"/>
                  </a:lnTo>
                  <a:lnTo>
                    <a:pt x="0" y="137159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400" r="-400"/>
              </a:stretch>
            </a:blipFill>
          </p:spPr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42853"/>
            <a:ext cx="18284428" cy="10199284"/>
            <a:chOff x="0" y="0"/>
            <a:chExt cx="24379238" cy="1359904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79301" cy="13599033"/>
            </a:xfrm>
            <a:custGeom>
              <a:avLst/>
              <a:gdLst/>
              <a:ahLst/>
              <a:cxnLst/>
              <a:rect l="l" t="t" r="r" b="b"/>
              <a:pathLst>
                <a:path w="24379301" h="13599033">
                  <a:moveTo>
                    <a:pt x="0" y="0"/>
                  </a:moveTo>
                  <a:lnTo>
                    <a:pt x="24379301" y="0"/>
                  </a:lnTo>
                  <a:lnTo>
                    <a:pt x="24379301" y="13599033"/>
                  </a:lnTo>
                  <a:lnTo>
                    <a:pt x="0" y="1359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29" b="-29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2614393" y="42853"/>
            <a:ext cx="8159210" cy="6042431"/>
            <a:chOff x="0" y="0"/>
            <a:chExt cx="10878947" cy="8056575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0878947" cy="8056626"/>
            </a:xfrm>
            <a:custGeom>
              <a:avLst/>
              <a:gdLst/>
              <a:ahLst/>
              <a:cxnLst/>
              <a:rect l="l" t="t" r="r" b="b"/>
              <a:pathLst>
                <a:path w="10878947" h="8056626">
                  <a:moveTo>
                    <a:pt x="0" y="0"/>
                  </a:moveTo>
                  <a:lnTo>
                    <a:pt x="10878947" y="0"/>
                  </a:lnTo>
                  <a:lnTo>
                    <a:pt x="10878947" y="8056626"/>
                  </a:lnTo>
                  <a:lnTo>
                    <a:pt x="0" y="80566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471" r="-471"/>
              </a:stretch>
            </a:blipFill>
          </p:spPr>
        </p:sp>
      </p:grpSp>
      <p:grpSp>
        <p:nvGrpSpPr>
          <p:cNvPr id="6" name="Group 6"/>
          <p:cNvGrpSpPr/>
          <p:nvPr/>
        </p:nvGrpSpPr>
        <p:grpSpPr>
          <a:xfrm>
            <a:off x="9277" y="29499"/>
            <a:ext cx="4557941" cy="6042431"/>
            <a:chOff x="0" y="0"/>
            <a:chExt cx="6077255" cy="805657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077204" cy="8056626"/>
            </a:xfrm>
            <a:custGeom>
              <a:avLst/>
              <a:gdLst/>
              <a:ahLst/>
              <a:cxnLst/>
              <a:rect l="l" t="t" r="r" b="b"/>
              <a:pathLst>
                <a:path w="6077204" h="8056626">
                  <a:moveTo>
                    <a:pt x="0" y="0"/>
                  </a:moveTo>
                  <a:lnTo>
                    <a:pt x="6077204" y="0"/>
                  </a:lnTo>
                  <a:lnTo>
                    <a:pt x="6077204" y="8056626"/>
                  </a:lnTo>
                  <a:lnTo>
                    <a:pt x="0" y="80566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t="-181" b="-180"/>
              </a:stretch>
            </a:blipFill>
          </p:spPr>
        </p:sp>
      </p:grpSp>
      <p:grpSp>
        <p:nvGrpSpPr>
          <p:cNvPr id="8" name="Group 8"/>
          <p:cNvGrpSpPr/>
          <p:nvPr/>
        </p:nvGrpSpPr>
        <p:grpSpPr>
          <a:xfrm>
            <a:off x="10773604" y="46196"/>
            <a:ext cx="7565746" cy="6039098"/>
            <a:chOff x="0" y="0"/>
            <a:chExt cx="10087661" cy="805213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0087610" cy="8052181"/>
            </a:xfrm>
            <a:custGeom>
              <a:avLst/>
              <a:gdLst/>
              <a:ahLst/>
              <a:cxnLst/>
              <a:rect l="l" t="t" r="r" b="b"/>
              <a:pathLst>
                <a:path w="10087610" h="8052181">
                  <a:moveTo>
                    <a:pt x="0" y="0"/>
                  </a:moveTo>
                  <a:lnTo>
                    <a:pt x="10087610" y="0"/>
                  </a:lnTo>
                  <a:lnTo>
                    <a:pt x="10087610" y="8052181"/>
                  </a:lnTo>
                  <a:lnTo>
                    <a:pt x="0" y="805218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4075" r="-4075"/>
              </a:stretch>
            </a:blipFill>
          </p:spPr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4428" cy="10287000"/>
            <a:chOff x="0" y="0"/>
            <a:chExt cx="24379238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79301" cy="13715988"/>
            </a:xfrm>
            <a:custGeom>
              <a:avLst/>
              <a:gdLst/>
              <a:ahLst/>
              <a:cxnLst/>
              <a:rect l="l" t="t" r="r" b="b"/>
              <a:pathLst>
                <a:path w="24379301" h="13715988">
                  <a:moveTo>
                    <a:pt x="0" y="0"/>
                  </a:moveTo>
                  <a:lnTo>
                    <a:pt x="24379301" y="0"/>
                  </a:lnTo>
                  <a:lnTo>
                    <a:pt x="24379301" y="13715988"/>
                  </a:lnTo>
                  <a:lnTo>
                    <a:pt x="0" y="137159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400" r="-400"/>
              </a:stretch>
            </a:blipFill>
          </p:spPr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42853"/>
            <a:ext cx="18284428" cy="10199284"/>
            <a:chOff x="0" y="0"/>
            <a:chExt cx="24379238" cy="1359904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79301" cy="13599033"/>
            </a:xfrm>
            <a:custGeom>
              <a:avLst/>
              <a:gdLst/>
              <a:ahLst/>
              <a:cxnLst/>
              <a:rect l="l" t="t" r="r" b="b"/>
              <a:pathLst>
                <a:path w="24379301" h="13599033">
                  <a:moveTo>
                    <a:pt x="0" y="0"/>
                  </a:moveTo>
                  <a:lnTo>
                    <a:pt x="24379301" y="0"/>
                  </a:lnTo>
                  <a:lnTo>
                    <a:pt x="24379301" y="13599033"/>
                  </a:lnTo>
                  <a:lnTo>
                    <a:pt x="0" y="1359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29" b="-29"/>
              </a:stretch>
            </a:blipFill>
          </p:spPr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42853"/>
            <a:ext cx="18284428" cy="10199284"/>
            <a:chOff x="0" y="0"/>
            <a:chExt cx="24379238" cy="1359904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79301" cy="13599033"/>
            </a:xfrm>
            <a:custGeom>
              <a:avLst/>
              <a:gdLst/>
              <a:ahLst/>
              <a:cxnLst/>
              <a:rect l="l" t="t" r="r" b="b"/>
              <a:pathLst>
                <a:path w="24379301" h="13599033">
                  <a:moveTo>
                    <a:pt x="0" y="0"/>
                  </a:moveTo>
                  <a:lnTo>
                    <a:pt x="24379301" y="0"/>
                  </a:lnTo>
                  <a:lnTo>
                    <a:pt x="24379301" y="13599033"/>
                  </a:lnTo>
                  <a:lnTo>
                    <a:pt x="0" y="1359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29" b="-29"/>
              </a:stretch>
            </a:blipFill>
          </p:spPr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42853"/>
            <a:ext cx="18284428" cy="10199284"/>
            <a:chOff x="0" y="0"/>
            <a:chExt cx="24379238" cy="1359904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79301" cy="13599033"/>
            </a:xfrm>
            <a:custGeom>
              <a:avLst/>
              <a:gdLst/>
              <a:ahLst/>
              <a:cxnLst/>
              <a:rect l="l" t="t" r="r" b="b"/>
              <a:pathLst>
                <a:path w="24379301" h="13599033">
                  <a:moveTo>
                    <a:pt x="0" y="0"/>
                  </a:moveTo>
                  <a:lnTo>
                    <a:pt x="24379301" y="0"/>
                  </a:lnTo>
                  <a:lnTo>
                    <a:pt x="24379301" y="13599033"/>
                  </a:lnTo>
                  <a:lnTo>
                    <a:pt x="0" y="1359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29" b="-29"/>
              </a:stretch>
            </a:blipFill>
          </p:spPr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713232" y="1009653"/>
            <a:ext cx="15197328" cy="8400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399"/>
              </a:lnSpc>
            </a:pPr>
            <a:r>
              <a:rPr lang="en-US" sz="6094" b="1">
                <a:solidFill>
                  <a:srgbClr val="113C42"/>
                </a:solidFill>
                <a:latin typeface="Raleway Bold"/>
                <a:ea typeface="Raleway Bold"/>
                <a:cs typeface="Raleway Bold"/>
                <a:sym typeface="Raleway Bold"/>
              </a:rPr>
              <a:t>Postur Kepemimpinan &amp; Komitmen Akhir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713232" y="2021105"/>
            <a:ext cx="6291072" cy="3961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37"/>
              </a:lnSpc>
            </a:pPr>
            <a:r>
              <a:rPr lang="en-US" sz="2797" b="1">
                <a:solidFill>
                  <a:srgbClr val="222222"/>
                </a:solidFill>
                <a:latin typeface="Raleway Semi-Bold"/>
                <a:ea typeface="Raleway Semi-Bold"/>
                <a:cs typeface="Raleway Semi-Bold"/>
                <a:sym typeface="Raleway Semi-Bold"/>
              </a:rPr>
              <a:t>Prinsip Penyusunan Kabinet Rektorat</a:t>
            </a:r>
          </a:p>
        </p:txBody>
      </p:sp>
      <p:sp>
        <p:nvSpPr>
          <p:cNvPr id="5" name="Freeform 5"/>
          <p:cNvSpPr/>
          <p:nvPr/>
        </p:nvSpPr>
        <p:spPr>
          <a:xfrm>
            <a:off x="647700" y="2815401"/>
            <a:ext cx="4143375" cy="2362200"/>
          </a:xfrm>
          <a:custGeom>
            <a:avLst/>
            <a:gdLst/>
            <a:ahLst/>
            <a:cxnLst/>
            <a:rect l="l" t="t" r="r" b="b"/>
            <a:pathLst>
              <a:path w="4143375" h="2362200">
                <a:moveTo>
                  <a:pt x="0" y="0"/>
                </a:moveTo>
                <a:lnTo>
                  <a:pt x="4143375" y="0"/>
                </a:lnTo>
                <a:lnTo>
                  <a:pt x="4143375" y="2362200"/>
                </a:lnTo>
                <a:lnTo>
                  <a:pt x="0" y="23622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042416" y="3323701"/>
            <a:ext cx="2121408" cy="4281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23"/>
              </a:lnSpc>
            </a:pPr>
            <a:r>
              <a:rPr lang="en-US" sz="2975" b="1">
                <a:solidFill>
                  <a:srgbClr val="113C42"/>
                </a:solidFill>
                <a:latin typeface="Raleway Bold"/>
                <a:ea typeface="Raleway Bold"/>
                <a:cs typeface="Raleway Bold"/>
                <a:sym typeface="Raleway Bold"/>
              </a:rPr>
              <a:t>Meritokrasi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42416" y="3874581"/>
            <a:ext cx="3273552" cy="1190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79"/>
              </a:lnSpc>
            </a:pPr>
            <a:r>
              <a:rPr lang="en-US" sz="1982" b="1">
                <a:solidFill>
                  <a:srgbClr val="113C42"/>
                </a:solidFill>
                <a:latin typeface="Raleway Semi-Bold"/>
                <a:ea typeface="Raleway Semi-Bold"/>
                <a:cs typeface="Raleway Semi-Bold"/>
                <a:sym typeface="Raleway Semi-Bold"/>
              </a:rPr>
              <a:t>Penempatan pimpinan (WR, Dekan, Biro) murni berdasarkan rekam jejak terukur</a:t>
            </a:r>
          </a:p>
        </p:txBody>
      </p:sp>
      <p:sp>
        <p:nvSpPr>
          <p:cNvPr id="8" name="Freeform 8"/>
          <p:cNvSpPr/>
          <p:nvPr/>
        </p:nvSpPr>
        <p:spPr>
          <a:xfrm>
            <a:off x="4781550" y="2815401"/>
            <a:ext cx="4152900" cy="2362200"/>
          </a:xfrm>
          <a:custGeom>
            <a:avLst/>
            <a:gdLst/>
            <a:ahLst/>
            <a:cxnLst/>
            <a:rect l="l" t="t" r="r" b="b"/>
            <a:pathLst>
              <a:path w="4152900" h="2362200">
                <a:moveTo>
                  <a:pt x="0" y="0"/>
                </a:moveTo>
                <a:lnTo>
                  <a:pt x="4152900" y="0"/>
                </a:lnTo>
                <a:lnTo>
                  <a:pt x="4152900" y="2362200"/>
                </a:lnTo>
                <a:lnTo>
                  <a:pt x="0" y="23622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5321808" y="3323701"/>
            <a:ext cx="2414016" cy="4281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23"/>
              </a:lnSpc>
            </a:pPr>
            <a:r>
              <a:rPr lang="en-US" sz="2975" b="1">
                <a:solidFill>
                  <a:srgbClr val="113C42"/>
                </a:solidFill>
                <a:latin typeface="Raleway Bold"/>
                <a:ea typeface="Raleway Bold"/>
                <a:cs typeface="Raleway Bold"/>
                <a:sym typeface="Raleway Bold"/>
              </a:rPr>
              <a:t>Keterwakilan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5321808" y="3882201"/>
            <a:ext cx="3127248" cy="866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93"/>
              </a:lnSpc>
            </a:pPr>
            <a:r>
              <a:rPr lang="en-US" sz="1911" b="1">
                <a:solidFill>
                  <a:srgbClr val="113C42"/>
                </a:solidFill>
                <a:latin typeface="Raleway Semi-Bold"/>
                <a:ea typeface="Raleway Semi-Bold"/>
                <a:cs typeface="Raleway Semi-Bold"/>
                <a:sym typeface="Raleway Semi-Bold"/>
              </a:rPr>
              <a:t>Susunan kabinet mencerminkan keragaman rumpun keilmuan UNMUL</a:t>
            </a:r>
          </a:p>
        </p:txBody>
      </p:sp>
      <p:sp>
        <p:nvSpPr>
          <p:cNvPr id="11" name="Freeform 11"/>
          <p:cNvSpPr/>
          <p:nvPr/>
        </p:nvSpPr>
        <p:spPr>
          <a:xfrm>
            <a:off x="9144000" y="2815401"/>
            <a:ext cx="4143375" cy="2362200"/>
          </a:xfrm>
          <a:custGeom>
            <a:avLst/>
            <a:gdLst/>
            <a:ahLst/>
            <a:cxnLst/>
            <a:rect l="l" t="t" r="r" b="b"/>
            <a:pathLst>
              <a:path w="4143375" h="2362200">
                <a:moveTo>
                  <a:pt x="0" y="0"/>
                </a:moveTo>
                <a:lnTo>
                  <a:pt x="4143375" y="0"/>
                </a:lnTo>
                <a:lnTo>
                  <a:pt x="4143375" y="2362200"/>
                </a:lnTo>
                <a:lnTo>
                  <a:pt x="0" y="23622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9601200" y="3323701"/>
            <a:ext cx="3017520" cy="4281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23"/>
              </a:lnSpc>
            </a:pPr>
            <a:r>
              <a:rPr lang="en-US" sz="2975" b="1">
                <a:solidFill>
                  <a:srgbClr val="113C42"/>
                </a:solidFill>
                <a:latin typeface="Raleway Bold"/>
                <a:ea typeface="Raleway Bold"/>
                <a:cs typeface="Raleway Bold"/>
                <a:sym typeface="Raleway Bold"/>
              </a:rPr>
              <a:t>Evaluasi Berkala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9601200" y="3939351"/>
            <a:ext cx="3127248" cy="752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53"/>
              </a:lnSpc>
            </a:pPr>
            <a:r>
              <a:rPr lang="en-US" sz="1628" b="1">
                <a:solidFill>
                  <a:srgbClr val="113C42"/>
                </a:solidFill>
                <a:latin typeface="Raleway Semi-Bold"/>
                <a:ea typeface="Raleway Semi-Bold"/>
                <a:cs typeface="Raleway Semi-Bold"/>
                <a:sym typeface="Raleway Semi-Bold"/>
              </a:rPr>
              <a:t>Mekanisme evaluasi stage-gate yang ketat untuk setiap pejabat struktural</a:t>
            </a:r>
          </a:p>
        </p:txBody>
      </p:sp>
      <p:sp>
        <p:nvSpPr>
          <p:cNvPr id="14" name="Freeform 14"/>
          <p:cNvSpPr/>
          <p:nvPr/>
        </p:nvSpPr>
        <p:spPr>
          <a:xfrm>
            <a:off x="13496925" y="2815401"/>
            <a:ext cx="4143375" cy="2362200"/>
          </a:xfrm>
          <a:custGeom>
            <a:avLst/>
            <a:gdLst/>
            <a:ahLst/>
            <a:cxnLst/>
            <a:rect l="l" t="t" r="r" b="b"/>
            <a:pathLst>
              <a:path w="4143375" h="2362200">
                <a:moveTo>
                  <a:pt x="0" y="0"/>
                </a:moveTo>
                <a:lnTo>
                  <a:pt x="4143375" y="0"/>
                </a:lnTo>
                <a:lnTo>
                  <a:pt x="4143375" y="2362200"/>
                </a:lnTo>
                <a:lnTo>
                  <a:pt x="0" y="23622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13862304" y="3323701"/>
            <a:ext cx="2377440" cy="4281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23"/>
              </a:lnSpc>
            </a:pPr>
            <a:r>
              <a:rPr lang="en-US" sz="2975" b="1">
                <a:solidFill>
                  <a:srgbClr val="113C42"/>
                </a:solidFill>
                <a:latin typeface="Raleway Bold"/>
                <a:ea typeface="Raleway Bold"/>
                <a:cs typeface="Raleway Bold"/>
                <a:sym typeface="Raleway Bold"/>
              </a:rPr>
              <a:t>Keterbukaan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3862304" y="3882201"/>
            <a:ext cx="3273552" cy="866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93"/>
              </a:lnSpc>
            </a:pPr>
            <a:r>
              <a:rPr lang="en-US" sz="1911" b="1">
                <a:solidFill>
                  <a:srgbClr val="113C42"/>
                </a:solidFill>
                <a:latin typeface="Raleway Semi-Bold"/>
                <a:ea typeface="Raleway Semi-Bold"/>
                <a:cs typeface="Raleway Semi-Bold"/>
                <a:sym typeface="Raleway Semi-Bold"/>
              </a:rPr>
              <a:t>Kriteria &amp; tahapan seleksi diumumkan terbuka kepada Senat sebelum penetapan</a:t>
            </a:r>
          </a:p>
        </p:txBody>
      </p:sp>
      <p:sp>
        <p:nvSpPr>
          <p:cNvPr id="17" name="Freeform 17"/>
          <p:cNvSpPr/>
          <p:nvPr/>
        </p:nvSpPr>
        <p:spPr>
          <a:xfrm>
            <a:off x="0" y="5651205"/>
            <a:ext cx="17687544" cy="5362575"/>
          </a:xfrm>
          <a:custGeom>
            <a:avLst/>
            <a:gdLst/>
            <a:ahLst/>
            <a:cxnLst/>
            <a:rect l="l" t="t" r="r" b="b"/>
            <a:pathLst>
              <a:path w="17687544" h="5362575">
                <a:moveTo>
                  <a:pt x="0" y="0"/>
                </a:moveTo>
                <a:lnTo>
                  <a:pt x="17687544" y="0"/>
                </a:lnTo>
                <a:lnTo>
                  <a:pt x="17687544" y="5362575"/>
                </a:lnTo>
                <a:lnTo>
                  <a:pt x="0" y="536257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2044" b="-2044"/>
            </a:stretch>
          </a:blipFill>
        </p:spPr>
      </p:sp>
      <p:sp>
        <p:nvSpPr>
          <p:cNvPr id="18" name="TextBox 18"/>
          <p:cNvSpPr txBox="1"/>
          <p:nvPr/>
        </p:nvSpPr>
        <p:spPr>
          <a:xfrm>
            <a:off x="2672456" y="6357446"/>
            <a:ext cx="13857488" cy="25498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31"/>
              </a:lnSpc>
            </a:pPr>
            <a:r>
              <a:rPr lang="en-US" sz="4792" b="1">
                <a:solidFill>
                  <a:srgbClr val="FFFFFF"/>
                </a:solidFill>
                <a:latin typeface="Raleway Semi-Bold"/>
                <a:ea typeface="Raleway Semi-Bold"/>
                <a:cs typeface="Raleway Semi-Bold"/>
                <a:sym typeface="Raleway Semi-Bold"/>
              </a:rPr>
              <a:t>“Dokumen ini bukan sekadar alat kampanye. Ini adalah Kontrak Kinerja yang siap saya pertanggungjawabkan di hadapan Senat, auditor, dan seluruh sivitas akademika UNMUL.”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4078224" y="9709372"/>
            <a:ext cx="9912096" cy="3513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65"/>
              </a:lnSpc>
            </a:pPr>
            <a:r>
              <a:rPr lang="en-US" sz="2443" b="1">
                <a:solidFill>
                  <a:srgbClr val="FFFFFF"/>
                </a:solidFill>
                <a:latin typeface="Raleway Semi-Bold"/>
                <a:ea typeface="Raleway Semi-Bold"/>
                <a:cs typeface="Raleway Semi-Bold"/>
                <a:sym typeface="Raleway Semi-Bold"/>
              </a:rPr>
              <a:t>UNMUL Berdaya • UNMUL Bermartabat • UNMUL untuk Kita Semua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4428" cy="10287000"/>
            <a:chOff x="0" y="0"/>
            <a:chExt cx="24379238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79301" cy="13715988"/>
            </a:xfrm>
            <a:custGeom>
              <a:avLst/>
              <a:gdLst/>
              <a:ahLst/>
              <a:cxnLst/>
              <a:rect l="l" t="t" r="r" b="b"/>
              <a:pathLst>
                <a:path w="24379301" h="13715988">
                  <a:moveTo>
                    <a:pt x="0" y="0"/>
                  </a:moveTo>
                  <a:lnTo>
                    <a:pt x="24379301" y="0"/>
                  </a:lnTo>
                  <a:lnTo>
                    <a:pt x="24379301" y="13715988"/>
                  </a:lnTo>
                  <a:lnTo>
                    <a:pt x="0" y="137159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400" r="-400"/>
              </a:stretch>
            </a:blipFill>
          </p:spPr>
        </p:sp>
      </p:grpSp>
      <p:sp>
        <p:nvSpPr>
          <p:cNvPr id="4" name="Freeform 4"/>
          <p:cNvSpPr/>
          <p:nvPr/>
        </p:nvSpPr>
        <p:spPr>
          <a:xfrm>
            <a:off x="15737802" y="6630620"/>
            <a:ext cx="1521498" cy="1521498"/>
          </a:xfrm>
          <a:custGeom>
            <a:avLst/>
            <a:gdLst/>
            <a:ahLst/>
            <a:cxnLst/>
            <a:rect l="l" t="t" r="r" b="b"/>
            <a:pathLst>
              <a:path w="1521498" h="1521498">
                <a:moveTo>
                  <a:pt x="0" y="0"/>
                </a:moveTo>
                <a:lnTo>
                  <a:pt x="1521498" y="0"/>
                </a:lnTo>
                <a:lnTo>
                  <a:pt x="1521498" y="1521497"/>
                </a:lnTo>
                <a:lnTo>
                  <a:pt x="0" y="152149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4476" cy="10284981"/>
            <a:chOff x="0" y="0"/>
            <a:chExt cx="24379301" cy="1371330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79301" cy="13713333"/>
            </a:xfrm>
            <a:custGeom>
              <a:avLst/>
              <a:gdLst/>
              <a:ahLst/>
              <a:cxnLst/>
              <a:rect l="l" t="t" r="r" b="b"/>
              <a:pathLst>
                <a:path w="24379301" h="13713333">
                  <a:moveTo>
                    <a:pt x="0" y="0"/>
                  </a:moveTo>
                  <a:lnTo>
                    <a:pt x="24379301" y="0"/>
                  </a:lnTo>
                  <a:lnTo>
                    <a:pt x="24379301" y="13713333"/>
                  </a:lnTo>
                  <a:lnTo>
                    <a:pt x="0" y="137133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390" r="-390"/>
              </a:stretch>
            </a:blipFill>
          </p:spPr>
        </p:sp>
      </p:grpSp>
      <p:sp>
        <p:nvSpPr>
          <p:cNvPr id="4" name="TextBox 4"/>
          <p:cNvSpPr txBox="1"/>
          <p:nvPr/>
        </p:nvSpPr>
        <p:spPr>
          <a:xfrm>
            <a:off x="6426456" y="8110269"/>
            <a:ext cx="5435089" cy="5888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78"/>
              </a:lnSpc>
            </a:pPr>
            <a:r>
              <a:rPr lang="en-US" sz="3198" b="1">
                <a:solidFill>
                  <a:srgbClr val="EBF1DE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Prof. Dr. Rudianto Amirta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6687" y="-7144"/>
            <a:ext cx="18298258" cy="10299278"/>
            <a:chOff x="0" y="0"/>
            <a:chExt cx="24397678" cy="1373237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97715" cy="13732383"/>
            </a:xfrm>
            <a:custGeom>
              <a:avLst/>
              <a:gdLst/>
              <a:ahLst/>
              <a:cxnLst/>
              <a:rect l="l" t="t" r="r" b="b"/>
              <a:pathLst>
                <a:path w="24397715" h="13732383">
                  <a:moveTo>
                    <a:pt x="0" y="0"/>
                  </a:moveTo>
                  <a:lnTo>
                    <a:pt x="24397715" y="0"/>
                  </a:lnTo>
                  <a:lnTo>
                    <a:pt x="24397715" y="13732383"/>
                  </a:lnTo>
                  <a:lnTo>
                    <a:pt x="0" y="13732383"/>
                  </a:lnTo>
                  <a:close/>
                </a:path>
              </a:pathLst>
            </a:custGeom>
            <a:solidFill>
              <a:srgbClr val="12352D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-7144" y="-7144"/>
            <a:ext cx="480536" cy="10299278"/>
            <a:chOff x="0" y="0"/>
            <a:chExt cx="640715" cy="1373237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40715" cy="13732383"/>
            </a:xfrm>
            <a:custGeom>
              <a:avLst/>
              <a:gdLst/>
              <a:ahLst/>
              <a:cxnLst/>
              <a:rect l="l" t="t" r="r" b="b"/>
              <a:pathLst>
                <a:path w="640715" h="13732383">
                  <a:moveTo>
                    <a:pt x="0" y="0"/>
                  </a:moveTo>
                  <a:lnTo>
                    <a:pt x="640715" y="0"/>
                  </a:lnTo>
                  <a:lnTo>
                    <a:pt x="640715" y="13732383"/>
                  </a:lnTo>
                  <a:lnTo>
                    <a:pt x="0" y="13732383"/>
                  </a:lnTo>
                  <a:close/>
                </a:path>
              </a:pathLst>
            </a:custGeom>
            <a:solidFill>
              <a:srgbClr val="F2B705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1234202" y="891369"/>
            <a:ext cx="1371333" cy="1371333"/>
            <a:chOff x="0" y="0"/>
            <a:chExt cx="1828444" cy="1828444"/>
          </a:xfrm>
        </p:grpSpPr>
        <p:sp>
          <p:nvSpPr>
            <p:cNvPr id="7" name="Freeform 7" descr="/mnt/data/unmul-20260408145731-e033c2.png"/>
            <p:cNvSpPr/>
            <p:nvPr/>
          </p:nvSpPr>
          <p:spPr>
            <a:xfrm>
              <a:off x="0" y="0"/>
              <a:ext cx="1828419" cy="1828419"/>
            </a:xfrm>
            <a:custGeom>
              <a:avLst/>
              <a:gdLst/>
              <a:ahLst/>
              <a:cxnLst/>
              <a:rect l="l" t="t" r="r" b="b"/>
              <a:pathLst>
                <a:path w="1828419" h="1828419">
                  <a:moveTo>
                    <a:pt x="0" y="0"/>
                  </a:moveTo>
                  <a:lnTo>
                    <a:pt x="1828419" y="0"/>
                  </a:lnTo>
                  <a:lnTo>
                    <a:pt x="1828419" y="1828419"/>
                  </a:lnTo>
                  <a:lnTo>
                    <a:pt x="0" y="18284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r="-1" b="-1"/>
              </a:stretch>
            </a:blipFill>
          </p:spPr>
        </p:sp>
      </p:grpSp>
      <p:grpSp>
        <p:nvGrpSpPr>
          <p:cNvPr id="8" name="Group 8"/>
          <p:cNvGrpSpPr/>
          <p:nvPr/>
        </p:nvGrpSpPr>
        <p:grpSpPr>
          <a:xfrm>
            <a:off x="1234202" y="3085500"/>
            <a:ext cx="8502263" cy="959930"/>
            <a:chOff x="0" y="0"/>
            <a:chExt cx="11336350" cy="1279906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1336346" cy="1279910"/>
            </a:xfrm>
            <a:custGeom>
              <a:avLst/>
              <a:gdLst/>
              <a:ahLst/>
              <a:cxnLst/>
              <a:rect l="l" t="t" r="r" b="b"/>
              <a:pathLst>
                <a:path w="11336346" h="1279910">
                  <a:moveTo>
                    <a:pt x="0" y="0"/>
                  </a:moveTo>
                  <a:lnTo>
                    <a:pt x="11336346" y="0"/>
                  </a:lnTo>
                  <a:lnTo>
                    <a:pt x="11336346" y="1279910"/>
                  </a:lnTo>
                  <a:lnTo>
                    <a:pt x="0" y="1279910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t="-122581" b="-122581"/>
              </a:stretch>
            </a:blipFill>
          </p:spPr>
        </p:sp>
        <p:sp>
          <p:nvSpPr>
            <p:cNvPr id="10" name="TextBox 10"/>
            <p:cNvSpPr txBox="1"/>
            <p:nvPr/>
          </p:nvSpPr>
          <p:spPr>
            <a:xfrm>
              <a:off x="0" y="-133350"/>
              <a:ext cx="11336350" cy="1413256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7198"/>
                </a:lnSpc>
              </a:pPr>
              <a:r>
                <a:rPr lang="en-US" sz="5998" b="1">
                  <a:solidFill>
                    <a:srgbClr val="F2B705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TERIMA KASIH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302763" y="4360840"/>
            <a:ext cx="8227990" cy="411404"/>
            <a:chOff x="0" y="0"/>
            <a:chExt cx="10970654" cy="548538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0970657" cy="548533"/>
            </a:xfrm>
            <a:custGeom>
              <a:avLst/>
              <a:gdLst/>
              <a:ahLst/>
              <a:cxnLst/>
              <a:rect l="l" t="t" r="r" b="b"/>
              <a:pathLst>
                <a:path w="10970657" h="548533">
                  <a:moveTo>
                    <a:pt x="0" y="0"/>
                  </a:moveTo>
                  <a:lnTo>
                    <a:pt x="10970657" y="0"/>
                  </a:lnTo>
                  <a:lnTo>
                    <a:pt x="10970657" y="548533"/>
                  </a:lnTo>
                  <a:lnTo>
                    <a:pt x="0" y="548533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t="-339700" b="-339701"/>
              </a:stretch>
            </a:blipFill>
          </p:spPr>
        </p:sp>
        <p:sp>
          <p:nvSpPr>
            <p:cNvPr id="13" name="TextBox 13"/>
            <p:cNvSpPr txBox="1"/>
            <p:nvPr/>
          </p:nvSpPr>
          <p:spPr>
            <a:xfrm>
              <a:off x="0" y="-47625"/>
              <a:ext cx="10970654" cy="596163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339"/>
                </a:lnSpc>
              </a:pPr>
              <a:r>
                <a:rPr lang="en-US" sz="1949">
                  <a:solidFill>
                    <a:srgbClr val="D8F4E2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Atas perhatian dan kesempatan dalam Rapat Terbuka Senat Universitas Mulawarman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302763" y="5787019"/>
            <a:ext cx="7130929" cy="479965"/>
            <a:chOff x="0" y="0"/>
            <a:chExt cx="9507906" cy="639953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9507903" cy="639955"/>
            </a:xfrm>
            <a:custGeom>
              <a:avLst/>
              <a:gdLst/>
              <a:ahLst/>
              <a:cxnLst/>
              <a:rect l="l" t="t" r="r" b="b"/>
              <a:pathLst>
                <a:path w="9507903" h="639955">
                  <a:moveTo>
                    <a:pt x="0" y="0"/>
                  </a:moveTo>
                  <a:lnTo>
                    <a:pt x="9507903" y="0"/>
                  </a:lnTo>
                  <a:lnTo>
                    <a:pt x="9507903" y="639955"/>
                  </a:lnTo>
                  <a:lnTo>
                    <a:pt x="0" y="639955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t="-239492" b="-239491"/>
              </a:stretch>
            </a:blipFill>
          </p:spPr>
        </p:sp>
        <p:sp>
          <p:nvSpPr>
            <p:cNvPr id="16" name="TextBox 16"/>
            <p:cNvSpPr txBox="1"/>
            <p:nvPr/>
          </p:nvSpPr>
          <p:spPr>
            <a:xfrm>
              <a:off x="0" y="-57150"/>
              <a:ext cx="9507906" cy="697103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3599"/>
                </a:lnSpc>
              </a:pPr>
              <a:r>
                <a:rPr lang="en-US" sz="2999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Prof. Dr. Rudianto Amirta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2787396" y="1109367"/>
            <a:ext cx="11451117" cy="589674"/>
            <a:chOff x="0" y="0"/>
            <a:chExt cx="15268156" cy="786232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5268153" cy="786230"/>
            </a:xfrm>
            <a:custGeom>
              <a:avLst/>
              <a:gdLst/>
              <a:ahLst/>
              <a:cxnLst/>
              <a:rect l="l" t="t" r="r" b="b"/>
              <a:pathLst>
                <a:path w="15268153" h="786230">
                  <a:moveTo>
                    <a:pt x="0" y="0"/>
                  </a:moveTo>
                  <a:lnTo>
                    <a:pt x="15268153" y="0"/>
                  </a:lnTo>
                  <a:lnTo>
                    <a:pt x="15268153" y="786230"/>
                  </a:lnTo>
                  <a:lnTo>
                    <a:pt x="0" y="786230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t="-328388" b="-328388"/>
              </a:stretch>
            </a:blipFill>
          </p:spPr>
        </p:sp>
        <p:sp>
          <p:nvSpPr>
            <p:cNvPr id="19" name="TextBox 19"/>
            <p:cNvSpPr txBox="1"/>
            <p:nvPr/>
          </p:nvSpPr>
          <p:spPr>
            <a:xfrm>
              <a:off x="0" y="-85725"/>
              <a:ext cx="15268156" cy="871957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4319"/>
                </a:lnSpc>
              </a:pPr>
              <a:r>
                <a:rPr lang="en-US" sz="3599" b="1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RAPAT TERBUKA SENAT UNIVERSITAS MULAWARMAN</a:t>
              </a:r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2787396" y="1785699"/>
            <a:ext cx="8227990" cy="246840"/>
            <a:chOff x="0" y="0"/>
            <a:chExt cx="10970654" cy="32912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0970657" cy="329120"/>
            </a:xfrm>
            <a:custGeom>
              <a:avLst/>
              <a:gdLst/>
              <a:ahLst/>
              <a:cxnLst/>
              <a:rect l="l" t="t" r="r" b="b"/>
              <a:pathLst>
                <a:path w="10970657" h="329120">
                  <a:moveTo>
                    <a:pt x="0" y="0"/>
                  </a:moveTo>
                  <a:lnTo>
                    <a:pt x="10970657" y="0"/>
                  </a:lnTo>
                  <a:lnTo>
                    <a:pt x="10970657" y="329120"/>
                  </a:lnTo>
                  <a:lnTo>
                    <a:pt x="0" y="329120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t="-599500" b="-599501"/>
              </a:stretch>
            </a:blipFill>
          </p:spPr>
        </p:sp>
        <p:sp>
          <p:nvSpPr>
            <p:cNvPr id="22" name="TextBox 22"/>
            <p:cNvSpPr txBox="1"/>
            <p:nvPr/>
          </p:nvSpPr>
          <p:spPr>
            <a:xfrm>
              <a:off x="0" y="-57150"/>
              <a:ext cx="10970654" cy="38627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878"/>
                </a:lnSpc>
              </a:pPr>
              <a:r>
                <a:rPr lang="en-US" sz="2399">
                  <a:solidFill>
                    <a:srgbClr val="D8F4E2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Rabu, 10 Juni 2026</a:t>
              </a:r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7132130" y="8508121"/>
            <a:ext cx="3639474" cy="1075963"/>
            <a:chOff x="0" y="0"/>
            <a:chExt cx="4852632" cy="1434617"/>
          </a:xfrm>
        </p:grpSpPr>
        <p:sp>
          <p:nvSpPr>
            <p:cNvPr id="24" name="Freeform 24" descr="/mnt/data/diktisaintek-20260408145732-367e09.png"/>
            <p:cNvSpPr/>
            <p:nvPr/>
          </p:nvSpPr>
          <p:spPr>
            <a:xfrm>
              <a:off x="0" y="0"/>
              <a:ext cx="4852670" cy="1434592"/>
            </a:xfrm>
            <a:custGeom>
              <a:avLst/>
              <a:gdLst/>
              <a:ahLst/>
              <a:cxnLst/>
              <a:rect l="l" t="t" r="r" b="b"/>
              <a:pathLst>
                <a:path w="4852670" h="1434592">
                  <a:moveTo>
                    <a:pt x="0" y="0"/>
                  </a:moveTo>
                  <a:lnTo>
                    <a:pt x="4852670" y="0"/>
                  </a:lnTo>
                  <a:lnTo>
                    <a:pt x="4852670" y="1434592"/>
                  </a:lnTo>
                  <a:lnTo>
                    <a:pt x="0" y="14345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b="-1"/>
              </a:stretch>
            </a:blipFill>
          </p:spPr>
        </p:sp>
      </p:grpSp>
      <p:grpSp>
        <p:nvGrpSpPr>
          <p:cNvPr id="25" name="Group 25"/>
          <p:cNvGrpSpPr/>
          <p:nvPr/>
        </p:nvGrpSpPr>
        <p:grpSpPr>
          <a:xfrm>
            <a:off x="2722255" y="8411613"/>
            <a:ext cx="1199359" cy="1199359"/>
            <a:chOff x="0" y="0"/>
            <a:chExt cx="1599146" cy="1599146"/>
          </a:xfrm>
        </p:grpSpPr>
        <p:sp>
          <p:nvSpPr>
            <p:cNvPr id="26" name="Freeform 26" descr="/mnt/data/unmul-20260408145731-e033c2.png"/>
            <p:cNvSpPr/>
            <p:nvPr/>
          </p:nvSpPr>
          <p:spPr>
            <a:xfrm>
              <a:off x="0" y="0"/>
              <a:ext cx="1599184" cy="1599184"/>
            </a:xfrm>
            <a:custGeom>
              <a:avLst/>
              <a:gdLst/>
              <a:ahLst/>
              <a:cxnLst/>
              <a:rect l="l" t="t" r="r" b="b"/>
              <a:pathLst>
                <a:path w="1599184" h="1599184">
                  <a:moveTo>
                    <a:pt x="0" y="0"/>
                  </a:moveTo>
                  <a:lnTo>
                    <a:pt x="1599184" y="0"/>
                  </a:lnTo>
                  <a:lnTo>
                    <a:pt x="1599184" y="1599184"/>
                  </a:lnTo>
                  <a:lnTo>
                    <a:pt x="0" y="15991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r="2" b="2"/>
              </a:stretch>
            </a:blipFill>
          </p:spPr>
        </p:sp>
      </p:grpSp>
      <p:grpSp>
        <p:nvGrpSpPr>
          <p:cNvPr id="27" name="Group 27"/>
          <p:cNvGrpSpPr/>
          <p:nvPr/>
        </p:nvGrpSpPr>
        <p:grpSpPr>
          <a:xfrm>
            <a:off x="11109655" y="8518150"/>
            <a:ext cx="2441200" cy="1021118"/>
            <a:chOff x="0" y="0"/>
            <a:chExt cx="3254934" cy="1361491"/>
          </a:xfrm>
        </p:grpSpPr>
        <p:sp>
          <p:nvSpPr>
            <p:cNvPr id="28" name="Freeform 28" descr="/mnt/data/logo-unggul-20260408145732-41a84d.png"/>
            <p:cNvSpPr/>
            <p:nvPr/>
          </p:nvSpPr>
          <p:spPr>
            <a:xfrm>
              <a:off x="0" y="0"/>
              <a:ext cx="3254883" cy="1361440"/>
            </a:xfrm>
            <a:custGeom>
              <a:avLst/>
              <a:gdLst/>
              <a:ahLst/>
              <a:cxnLst/>
              <a:rect l="l" t="t" r="r" b="b"/>
              <a:pathLst>
                <a:path w="3254883" h="1361440">
                  <a:moveTo>
                    <a:pt x="0" y="0"/>
                  </a:moveTo>
                  <a:lnTo>
                    <a:pt x="3254883" y="0"/>
                  </a:lnTo>
                  <a:lnTo>
                    <a:pt x="3254883" y="1361440"/>
                  </a:lnTo>
                  <a:lnTo>
                    <a:pt x="0" y="13614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r="-1" b="-3"/>
              </a:stretch>
            </a:blipFill>
          </p:spPr>
        </p:sp>
      </p:grpSp>
      <p:grpSp>
        <p:nvGrpSpPr>
          <p:cNvPr id="29" name="Group 29"/>
          <p:cNvGrpSpPr/>
          <p:nvPr/>
        </p:nvGrpSpPr>
        <p:grpSpPr>
          <a:xfrm>
            <a:off x="4210307" y="8411613"/>
            <a:ext cx="1199359" cy="1199359"/>
            <a:chOff x="0" y="0"/>
            <a:chExt cx="1599146" cy="1599146"/>
          </a:xfrm>
        </p:grpSpPr>
        <p:sp>
          <p:nvSpPr>
            <p:cNvPr id="30" name="Freeform 30" descr="/mnt/data/blu-20260408145731-85748a.png"/>
            <p:cNvSpPr/>
            <p:nvPr/>
          </p:nvSpPr>
          <p:spPr>
            <a:xfrm>
              <a:off x="0" y="0"/>
              <a:ext cx="1599184" cy="1599184"/>
            </a:xfrm>
            <a:custGeom>
              <a:avLst/>
              <a:gdLst/>
              <a:ahLst/>
              <a:cxnLst/>
              <a:rect l="l" t="t" r="r" b="b"/>
              <a:pathLst>
                <a:path w="1599184" h="1599184">
                  <a:moveTo>
                    <a:pt x="0" y="0"/>
                  </a:moveTo>
                  <a:lnTo>
                    <a:pt x="1599184" y="0"/>
                  </a:lnTo>
                  <a:lnTo>
                    <a:pt x="1599184" y="1599184"/>
                  </a:lnTo>
                  <a:lnTo>
                    <a:pt x="0" y="15991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r="2" b="2"/>
              </a:stretch>
            </a:blipFill>
          </p:spPr>
        </p:sp>
      </p:grpSp>
      <p:grpSp>
        <p:nvGrpSpPr>
          <p:cNvPr id="31" name="Group 31"/>
          <p:cNvGrpSpPr/>
          <p:nvPr/>
        </p:nvGrpSpPr>
        <p:grpSpPr>
          <a:xfrm>
            <a:off x="5698360" y="8411613"/>
            <a:ext cx="1095708" cy="1363142"/>
            <a:chOff x="0" y="0"/>
            <a:chExt cx="1460944" cy="1817522"/>
          </a:xfrm>
        </p:grpSpPr>
        <p:sp>
          <p:nvSpPr>
            <p:cNvPr id="32" name="Freeform 32" descr="/mnt/data/dies-natalis-20260408145732-edfb3f.png"/>
            <p:cNvSpPr/>
            <p:nvPr/>
          </p:nvSpPr>
          <p:spPr>
            <a:xfrm>
              <a:off x="0" y="0"/>
              <a:ext cx="1460881" cy="1817497"/>
            </a:xfrm>
            <a:custGeom>
              <a:avLst/>
              <a:gdLst/>
              <a:ahLst/>
              <a:cxnLst/>
              <a:rect l="l" t="t" r="r" b="b"/>
              <a:pathLst>
                <a:path w="1460881" h="1817497">
                  <a:moveTo>
                    <a:pt x="0" y="0"/>
                  </a:moveTo>
                  <a:lnTo>
                    <a:pt x="1460881" y="0"/>
                  </a:lnTo>
                  <a:lnTo>
                    <a:pt x="1460881" y="1817497"/>
                  </a:lnTo>
                  <a:lnTo>
                    <a:pt x="0" y="181749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r="-4" b="-1"/>
              </a:stretch>
            </a:blipFill>
          </p:spPr>
        </p:sp>
      </p:grpSp>
      <p:grpSp>
        <p:nvGrpSpPr>
          <p:cNvPr id="33" name="Group 33"/>
          <p:cNvGrpSpPr/>
          <p:nvPr/>
        </p:nvGrpSpPr>
        <p:grpSpPr>
          <a:xfrm>
            <a:off x="1234202" y="8442750"/>
            <a:ext cx="1199359" cy="1199359"/>
            <a:chOff x="0" y="0"/>
            <a:chExt cx="1599146" cy="1599146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1599184" cy="1599184"/>
            </a:xfrm>
            <a:custGeom>
              <a:avLst/>
              <a:gdLst/>
              <a:ahLst/>
              <a:cxnLst/>
              <a:rect l="l" t="t" r="r" b="b"/>
              <a:pathLst>
                <a:path w="1599184" h="1599184">
                  <a:moveTo>
                    <a:pt x="0" y="0"/>
                  </a:moveTo>
                  <a:lnTo>
                    <a:pt x="1599184" y="0"/>
                  </a:lnTo>
                  <a:lnTo>
                    <a:pt x="1599184" y="1599184"/>
                  </a:lnTo>
                  <a:lnTo>
                    <a:pt x="0" y="15991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r="2" b="2"/>
              </a:stretch>
            </a:blipFill>
          </p:spPr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4428" cy="10287000"/>
            <a:chOff x="0" y="0"/>
            <a:chExt cx="24379238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79301" cy="13715988"/>
            </a:xfrm>
            <a:custGeom>
              <a:avLst/>
              <a:gdLst/>
              <a:ahLst/>
              <a:cxnLst/>
              <a:rect l="l" t="t" r="r" b="b"/>
              <a:pathLst>
                <a:path w="24379301" h="13715988">
                  <a:moveTo>
                    <a:pt x="0" y="0"/>
                  </a:moveTo>
                  <a:lnTo>
                    <a:pt x="24379301" y="0"/>
                  </a:lnTo>
                  <a:lnTo>
                    <a:pt x="24379301" y="13715988"/>
                  </a:lnTo>
                  <a:lnTo>
                    <a:pt x="0" y="137159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400" r="-400"/>
              </a:stretch>
            </a:blipFill>
          </p:spPr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93953" cy="10287000"/>
            <a:chOff x="0" y="0"/>
            <a:chExt cx="24391938" cy="13716000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24379238" cy="13716000"/>
              <a:chOff x="0" y="0"/>
              <a:chExt cx="24379238" cy="1371600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24379301" cy="13715988"/>
              </a:xfrm>
              <a:custGeom>
                <a:avLst/>
                <a:gdLst/>
                <a:ahLst/>
                <a:cxnLst/>
                <a:rect l="l" t="t" r="r" b="b"/>
                <a:pathLst>
                  <a:path w="24379301" h="13715988">
                    <a:moveTo>
                      <a:pt x="0" y="0"/>
                    </a:moveTo>
                    <a:lnTo>
                      <a:pt x="24379301" y="0"/>
                    </a:lnTo>
                    <a:lnTo>
                      <a:pt x="24379301" y="13715988"/>
                    </a:lnTo>
                    <a:lnTo>
                      <a:pt x="0" y="13715988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"/>
                <a:stretch>
                  <a:fillRect l="-400" r="-400"/>
                </a:stretch>
              </a:blipFill>
            </p:spPr>
          </p:sp>
        </p:grpSp>
        <p:grpSp>
          <p:nvGrpSpPr>
            <p:cNvPr id="5" name="Group 5"/>
            <p:cNvGrpSpPr/>
            <p:nvPr/>
          </p:nvGrpSpPr>
          <p:grpSpPr>
            <a:xfrm>
              <a:off x="13492510" y="12700"/>
              <a:ext cx="10899428" cy="13690600"/>
              <a:chOff x="0" y="0"/>
              <a:chExt cx="10899428" cy="13690600"/>
            </a:xfrm>
          </p:grpSpPr>
          <p:sp>
            <p:nvSpPr>
              <p:cNvPr id="6" name="Freeform 6"/>
              <p:cNvSpPr/>
              <p:nvPr/>
            </p:nvSpPr>
            <p:spPr>
              <a:xfrm flipH="1">
                <a:off x="0" y="0"/>
                <a:ext cx="10899491" cy="13690588"/>
              </a:xfrm>
              <a:custGeom>
                <a:avLst/>
                <a:gdLst/>
                <a:ahLst/>
                <a:cxnLst/>
                <a:rect l="l" t="t" r="r" b="b"/>
                <a:pathLst>
                  <a:path w="10899491" h="13690588">
                    <a:moveTo>
                      <a:pt x="10899491" y="0"/>
                    </a:moveTo>
                    <a:lnTo>
                      <a:pt x="0" y="0"/>
                    </a:lnTo>
                    <a:lnTo>
                      <a:pt x="0" y="13690588"/>
                    </a:lnTo>
                    <a:lnTo>
                      <a:pt x="10899491" y="13690588"/>
                    </a:lnTo>
                    <a:lnTo>
                      <a:pt x="10899491" y="0"/>
                    </a:lnTo>
                    <a:close/>
                  </a:path>
                </a:pathLst>
              </a:custGeom>
              <a:blipFill>
                <a:blip r:embed="rId3"/>
                <a:stretch>
                  <a:fillRect r="-125046"/>
                </a:stretch>
              </a:blipFill>
            </p:spPr>
          </p:sp>
        </p:grpSp>
        <p:grpSp>
          <p:nvGrpSpPr>
            <p:cNvPr id="7" name="Group 7"/>
            <p:cNvGrpSpPr/>
            <p:nvPr/>
          </p:nvGrpSpPr>
          <p:grpSpPr>
            <a:xfrm>
              <a:off x="13436119" y="811946"/>
              <a:ext cx="10076386" cy="10291094"/>
              <a:chOff x="0" y="0"/>
              <a:chExt cx="9865195" cy="10075403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9865259" cy="10075453"/>
              </a:xfrm>
              <a:custGeom>
                <a:avLst/>
                <a:gdLst/>
                <a:ahLst/>
                <a:cxnLst/>
                <a:rect l="l" t="t" r="r" b="b"/>
                <a:pathLst>
                  <a:path w="9865259" h="10075453">
                    <a:moveTo>
                      <a:pt x="593605" y="0"/>
                    </a:moveTo>
                    <a:lnTo>
                      <a:pt x="9271653" y="0"/>
                    </a:lnTo>
                    <a:cubicBezTo>
                      <a:pt x="9429087" y="0"/>
                      <a:pt x="9580073" y="62540"/>
                      <a:pt x="9691396" y="173863"/>
                    </a:cubicBezTo>
                    <a:cubicBezTo>
                      <a:pt x="9802719" y="285186"/>
                      <a:pt x="9865259" y="436171"/>
                      <a:pt x="9865259" y="593605"/>
                    </a:cubicBezTo>
                    <a:lnTo>
                      <a:pt x="9865259" y="9481848"/>
                    </a:lnTo>
                    <a:cubicBezTo>
                      <a:pt x="9865259" y="9639281"/>
                      <a:pt x="9802719" y="9790268"/>
                      <a:pt x="9691396" y="9901590"/>
                    </a:cubicBezTo>
                    <a:cubicBezTo>
                      <a:pt x="9580073" y="10012913"/>
                      <a:pt x="9429087" y="10075453"/>
                      <a:pt x="9271653" y="10075453"/>
                    </a:cubicBezTo>
                    <a:lnTo>
                      <a:pt x="593605" y="10075453"/>
                    </a:lnTo>
                    <a:cubicBezTo>
                      <a:pt x="436171" y="10075453"/>
                      <a:pt x="285186" y="10012913"/>
                      <a:pt x="173863" y="9901590"/>
                    </a:cubicBezTo>
                    <a:cubicBezTo>
                      <a:pt x="62540" y="9790268"/>
                      <a:pt x="0" y="9639281"/>
                      <a:pt x="0" y="9481848"/>
                    </a:cubicBezTo>
                    <a:lnTo>
                      <a:pt x="0" y="593605"/>
                    </a:lnTo>
                    <a:cubicBezTo>
                      <a:pt x="0" y="436171"/>
                      <a:pt x="62540" y="285186"/>
                      <a:pt x="173863" y="173863"/>
                    </a:cubicBezTo>
                    <a:cubicBezTo>
                      <a:pt x="285186" y="62540"/>
                      <a:pt x="436171" y="0"/>
                      <a:pt x="593605" y="0"/>
                    </a:cubicBezTo>
                    <a:close/>
                  </a:path>
                </a:pathLst>
              </a:custGeom>
              <a:blipFill>
                <a:blip r:embed="rId4"/>
                <a:stretch>
                  <a:fillRect l="-37969" r="-37968"/>
                </a:stretch>
              </a:blipFill>
            </p:spPr>
          </p:sp>
        </p:grpSp>
        <p:sp>
          <p:nvSpPr>
            <p:cNvPr id="9" name="TextBox 9"/>
            <p:cNvSpPr txBox="1"/>
            <p:nvPr/>
          </p:nvSpPr>
          <p:spPr>
            <a:xfrm>
              <a:off x="13796537" y="11541858"/>
              <a:ext cx="9355550" cy="8025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287"/>
                </a:lnSpc>
              </a:pPr>
              <a:r>
                <a:rPr lang="en-US" sz="2199" b="1" spc="43">
                  <a:solidFill>
                    <a:srgbClr val="12352D"/>
                  </a:solidFill>
                  <a:latin typeface="Arial Bold"/>
                  <a:ea typeface="Arial Bold"/>
                  <a:cs typeface="Arial Bold"/>
                  <a:sym typeface="Arial Bold"/>
                </a:rPr>
                <a:t>Ditopang oleh 8 strategis yang di turunkan menjadi Program kerja trukur dan Dapat Diaudit</a:t>
              </a:r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1202236" y="3096816"/>
            <a:ext cx="3048876" cy="6545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59"/>
              </a:lnSpc>
            </a:pPr>
            <a:r>
              <a:rPr lang="en-US" sz="4049" b="1">
                <a:solidFill>
                  <a:srgbClr val="666633"/>
                </a:solidFill>
                <a:latin typeface="Arial Bold"/>
                <a:ea typeface="Arial Bold"/>
                <a:cs typeface="Arial Bold"/>
                <a:sym typeface="Arial Bold"/>
              </a:rPr>
              <a:t>VISI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202236" y="3732352"/>
            <a:ext cx="8656319" cy="42857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59"/>
              </a:lnSpc>
              <a:spcBef>
                <a:spcPct val="0"/>
              </a:spcBef>
            </a:pPr>
            <a:r>
              <a:rPr lang="en-US" sz="4049" b="1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Menjadi universitas yang </a:t>
            </a:r>
            <a:r>
              <a:rPr lang="en-US" sz="4049" b="1">
                <a:solidFill>
                  <a:srgbClr val="C3A033"/>
                </a:solidFill>
                <a:latin typeface="Arial Bold"/>
                <a:ea typeface="Arial Bold"/>
                <a:cs typeface="Arial Bold"/>
                <a:sym typeface="Arial Bold"/>
              </a:rPr>
              <a:t>unggul, mandiri, bermartabat, berdaya saing nasional</a:t>
            </a:r>
            <a:r>
              <a:rPr lang="en-US" sz="4049" b="1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 dan</a:t>
            </a:r>
            <a:r>
              <a:rPr lang="en-US" sz="4049" b="1">
                <a:solidFill>
                  <a:srgbClr val="C3A033"/>
                </a:solidFill>
                <a:latin typeface="Arial Bold"/>
                <a:ea typeface="Arial Bold"/>
                <a:cs typeface="Arial Bold"/>
                <a:sym typeface="Arial Bold"/>
              </a:rPr>
              <a:t> internasional</a:t>
            </a:r>
            <a:r>
              <a:rPr lang="en-US" sz="4049" b="1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 berbasis kekuatan hutan dan lingkungan tropis lembab Kalimantan, untuk kemajuan masyarakat dan bangsa.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247168" y="476183"/>
            <a:ext cx="7180669" cy="2317652"/>
            <a:chOff x="0" y="0"/>
            <a:chExt cx="9574225" cy="309020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9574276" cy="3090164"/>
            </a:xfrm>
            <a:custGeom>
              <a:avLst/>
              <a:gdLst/>
              <a:ahLst/>
              <a:cxnLst/>
              <a:rect l="l" t="t" r="r" b="b"/>
              <a:pathLst>
                <a:path w="9574276" h="3090164">
                  <a:moveTo>
                    <a:pt x="0" y="0"/>
                  </a:moveTo>
                  <a:lnTo>
                    <a:pt x="9574276" y="0"/>
                  </a:lnTo>
                  <a:lnTo>
                    <a:pt x="9574276" y="3090164"/>
                  </a:lnTo>
                  <a:lnTo>
                    <a:pt x="0" y="309016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22019" r="-22018" b="-1"/>
              </a:stretch>
            </a:blipFill>
          </p:spPr>
        </p:sp>
      </p:grpSp>
      <p:sp>
        <p:nvSpPr>
          <p:cNvPr id="4" name="TextBox 4"/>
          <p:cNvSpPr txBox="1"/>
          <p:nvPr/>
        </p:nvSpPr>
        <p:spPr>
          <a:xfrm>
            <a:off x="4356021" y="829323"/>
            <a:ext cx="5058118" cy="3681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99"/>
              </a:lnSpc>
            </a:pPr>
            <a:r>
              <a:rPr lang="en-US" sz="2249" b="1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Tata Kelola Bermartabat 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4387577" y="1263167"/>
            <a:ext cx="5540807" cy="9566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29"/>
              </a:lnSpc>
            </a:pPr>
            <a:r>
              <a:rPr lang="en-US" sz="202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Menegakkan tata kelola yang bersih, akuntabel, dan melayani dengan opini WTP berkelanjutan dan integritas akademik 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3247168" y="2804017"/>
            <a:ext cx="7180669" cy="2326862"/>
            <a:chOff x="0" y="0"/>
            <a:chExt cx="9574225" cy="310248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9574276" cy="3102483"/>
            </a:xfrm>
            <a:custGeom>
              <a:avLst/>
              <a:gdLst/>
              <a:ahLst/>
              <a:cxnLst/>
              <a:rect l="l" t="t" r="r" b="b"/>
              <a:pathLst>
                <a:path w="9574276" h="3102483">
                  <a:moveTo>
                    <a:pt x="0" y="0"/>
                  </a:moveTo>
                  <a:lnTo>
                    <a:pt x="9574276" y="0"/>
                  </a:lnTo>
                  <a:lnTo>
                    <a:pt x="9574276" y="3102483"/>
                  </a:lnTo>
                  <a:lnTo>
                    <a:pt x="0" y="31024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22305" r="-22305"/>
              </a:stretch>
            </a:blipFill>
          </p:spPr>
        </p:sp>
      </p:grpSp>
      <p:sp>
        <p:nvSpPr>
          <p:cNvPr id="8" name="TextBox 8"/>
          <p:cNvSpPr txBox="1"/>
          <p:nvPr/>
        </p:nvSpPr>
        <p:spPr>
          <a:xfrm>
            <a:off x="4356021" y="3084595"/>
            <a:ext cx="5058118" cy="3681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99"/>
              </a:lnSpc>
            </a:pPr>
            <a:r>
              <a:rPr lang="en-US" sz="2249" b="1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Kesejahteraan CIVITAS 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4372232" y="3185655"/>
            <a:ext cx="5699436" cy="1579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29"/>
              </a:lnSpc>
            </a:pPr>
            <a:endParaRPr/>
          </a:p>
          <a:p>
            <a:pPr algn="l">
              <a:lnSpc>
                <a:spcPts val="2429"/>
              </a:lnSpc>
            </a:pPr>
            <a:r>
              <a:rPr lang="en-US" sz="202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Mengutamakan kesejahteraan, kesehatan, dan martabat dosen, tenaga kependidikan, serta mahasiswa sebagai prasyarat utama produktivitas 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3245463" y="5130879"/>
            <a:ext cx="7180669" cy="2462974"/>
            <a:chOff x="0" y="0"/>
            <a:chExt cx="9574225" cy="3283966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9574276" cy="3283966"/>
            </a:xfrm>
            <a:custGeom>
              <a:avLst/>
              <a:gdLst/>
              <a:ahLst/>
              <a:cxnLst/>
              <a:rect l="l" t="t" r="r" b="b"/>
              <a:pathLst>
                <a:path w="9574276" h="3283966">
                  <a:moveTo>
                    <a:pt x="0" y="0"/>
                  </a:moveTo>
                  <a:lnTo>
                    <a:pt x="9574276" y="0"/>
                  </a:lnTo>
                  <a:lnTo>
                    <a:pt x="9574276" y="3283966"/>
                  </a:lnTo>
                  <a:lnTo>
                    <a:pt x="0" y="328396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26535" r="-26534"/>
              </a:stretch>
            </a:blipFill>
          </p:spPr>
        </p:sp>
      </p:grpSp>
      <p:sp>
        <p:nvSpPr>
          <p:cNvPr id="12" name="TextBox 12"/>
          <p:cNvSpPr txBox="1"/>
          <p:nvPr/>
        </p:nvSpPr>
        <p:spPr>
          <a:xfrm>
            <a:off x="4354316" y="5462930"/>
            <a:ext cx="5058118" cy="3681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99"/>
              </a:lnSpc>
            </a:pPr>
            <a:r>
              <a:rPr lang="en-US" sz="2249" b="1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Kemandirian Finansial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4370527" y="5581250"/>
            <a:ext cx="5540807" cy="1579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29"/>
              </a:lnSpc>
            </a:pPr>
            <a:endParaRPr/>
          </a:p>
          <a:p>
            <a:pPr algn="l">
              <a:lnSpc>
                <a:spcPts val="2429"/>
              </a:lnSpc>
            </a:pPr>
            <a:r>
              <a:rPr lang="en-US" sz="202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Membangun kemandirian finansial bertahap melalui diversifikasi pendapatan, unit usaha sehat, dan dana abadi, menuju kesiapan              PTN-BH </a:t>
            </a:r>
          </a:p>
        </p:txBody>
      </p:sp>
      <p:grpSp>
        <p:nvGrpSpPr>
          <p:cNvPr id="14" name="Group 14"/>
          <p:cNvGrpSpPr/>
          <p:nvPr/>
        </p:nvGrpSpPr>
        <p:grpSpPr>
          <a:xfrm>
            <a:off x="3245463" y="7593854"/>
            <a:ext cx="7180669" cy="2326862"/>
            <a:chOff x="0" y="0"/>
            <a:chExt cx="9574225" cy="3102483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9574276" cy="3102483"/>
            </a:xfrm>
            <a:custGeom>
              <a:avLst/>
              <a:gdLst/>
              <a:ahLst/>
              <a:cxnLst/>
              <a:rect l="l" t="t" r="r" b="b"/>
              <a:pathLst>
                <a:path w="9574276" h="3102483">
                  <a:moveTo>
                    <a:pt x="0" y="0"/>
                  </a:moveTo>
                  <a:lnTo>
                    <a:pt x="9574276" y="0"/>
                  </a:lnTo>
                  <a:lnTo>
                    <a:pt x="9574276" y="3102483"/>
                  </a:lnTo>
                  <a:lnTo>
                    <a:pt x="0" y="31024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22305" r="-22305"/>
              </a:stretch>
            </a:blipFill>
          </p:spPr>
        </p:sp>
      </p:grpSp>
      <p:sp>
        <p:nvSpPr>
          <p:cNvPr id="16" name="TextBox 16"/>
          <p:cNvSpPr txBox="1"/>
          <p:nvPr/>
        </p:nvSpPr>
        <p:spPr>
          <a:xfrm>
            <a:off x="4354316" y="7893463"/>
            <a:ext cx="5058118" cy="3681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99"/>
              </a:lnSpc>
            </a:pPr>
            <a:r>
              <a:rPr lang="en-US" sz="2249" b="1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Riset &amp; Rekognisi Global 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4370527" y="8312801"/>
            <a:ext cx="5540807" cy="12681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29"/>
              </a:lnSpc>
            </a:pPr>
            <a:r>
              <a:rPr lang="en-US" sz="202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Mengakselerasi riset berkualitas dan berdampak, pertumbuhan guru besar dan doktor, serta rekognisi nasional dan internasional  </a:t>
            </a:r>
          </a:p>
        </p:txBody>
      </p:sp>
      <p:grpSp>
        <p:nvGrpSpPr>
          <p:cNvPr id="18" name="Group 18"/>
          <p:cNvGrpSpPr/>
          <p:nvPr/>
        </p:nvGrpSpPr>
        <p:grpSpPr>
          <a:xfrm>
            <a:off x="10788520" y="499215"/>
            <a:ext cx="7180669" cy="2317652"/>
            <a:chOff x="0" y="0"/>
            <a:chExt cx="9574225" cy="3090202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9574276" cy="3090164"/>
            </a:xfrm>
            <a:custGeom>
              <a:avLst/>
              <a:gdLst/>
              <a:ahLst/>
              <a:cxnLst/>
              <a:rect l="l" t="t" r="r" b="b"/>
              <a:pathLst>
                <a:path w="9574276" h="3090164">
                  <a:moveTo>
                    <a:pt x="0" y="0"/>
                  </a:moveTo>
                  <a:lnTo>
                    <a:pt x="9574276" y="0"/>
                  </a:lnTo>
                  <a:lnTo>
                    <a:pt x="9574276" y="3090164"/>
                  </a:lnTo>
                  <a:lnTo>
                    <a:pt x="0" y="309016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22019" r="-22018" b="-1"/>
              </a:stretch>
            </a:blipFill>
          </p:spPr>
        </p:sp>
      </p:grpSp>
      <p:sp>
        <p:nvSpPr>
          <p:cNvPr id="20" name="TextBox 20"/>
          <p:cNvSpPr txBox="1"/>
          <p:nvPr/>
        </p:nvSpPr>
        <p:spPr>
          <a:xfrm>
            <a:off x="11897373" y="852345"/>
            <a:ext cx="5058118" cy="3681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99"/>
              </a:lnSpc>
            </a:pPr>
            <a:r>
              <a:rPr lang="en-US" sz="2249" b="1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Katalisator Kaltim dan Nusantara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1913575" y="1286189"/>
            <a:ext cx="5540807" cy="12681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29"/>
              </a:lnSpc>
            </a:pPr>
            <a:r>
              <a:rPr lang="en-US" sz="202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Memosisikan UNMUL sebagai mitra pengetahuan utama pembangunan di Kaltim dan IKN serta transisi energi dan ekologi Kalimantan </a:t>
            </a:r>
          </a:p>
        </p:txBody>
      </p:sp>
      <p:grpSp>
        <p:nvGrpSpPr>
          <p:cNvPr id="22" name="Group 22"/>
          <p:cNvGrpSpPr/>
          <p:nvPr/>
        </p:nvGrpSpPr>
        <p:grpSpPr>
          <a:xfrm>
            <a:off x="10788520" y="2827039"/>
            <a:ext cx="7180669" cy="2326862"/>
            <a:chOff x="0" y="0"/>
            <a:chExt cx="9574225" cy="3102483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9574276" cy="3102483"/>
            </a:xfrm>
            <a:custGeom>
              <a:avLst/>
              <a:gdLst/>
              <a:ahLst/>
              <a:cxnLst/>
              <a:rect l="l" t="t" r="r" b="b"/>
              <a:pathLst>
                <a:path w="9574276" h="3102483">
                  <a:moveTo>
                    <a:pt x="0" y="0"/>
                  </a:moveTo>
                  <a:lnTo>
                    <a:pt x="9574276" y="0"/>
                  </a:lnTo>
                  <a:lnTo>
                    <a:pt x="9574276" y="3102483"/>
                  </a:lnTo>
                  <a:lnTo>
                    <a:pt x="0" y="31024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22305" r="-22305"/>
              </a:stretch>
            </a:blipFill>
          </p:spPr>
        </p:sp>
      </p:grpSp>
      <p:grpSp>
        <p:nvGrpSpPr>
          <p:cNvPr id="24" name="Group 24"/>
          <p:cNvGrpSpPr/>
          <p:nvPr/>
        </p:nvGrpSpPr>
        <p:grpSpPr>
          <a:xfrm>
            <a:off x="10786815" y="5153901"/>
            <a:ext cx="7180669" cy="2462974"/>
            <a:chOff x="0" y="0"/>
            <a:chExt cx="9574225" cy="3283966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9574276" cy="3283966"/>
            </a:xfrm>
            <a:custGeom>
              <a:avLst/>
              <a:gdLst/>
              <a:ahLst/>
              <a:cxnLst/>
              <a:rect l="l" t="t" r="r" b="b"/>
              <a:pathLst>
                <a:path w="9574276" h="3283966">
                  <a:moveTo>
                    <a:pt x="0" y="0"/>
                  </a:moveTo>
                  <a:lnTo>
                    <a:pt x="9574276" y="0"/>
                  </a:lnTo>
                  <a:lnTo>
                    <a:pt x="9574276" y="3283966"/>
                  </a:lnTo>
                  <a:lnTo>
                    <a:pt x="0" y="328396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26535" r="-26534"/>
              </a:stretch>
            </a:blipFill>
          </p:spPr>
        </p:sp>
      </p:grpSp>
      <p:sp>
        <p:nvSpPr>
          <p:cNvPr id="26" name="TextBox 26"/>
          <p:cNvSpPr txBox="1"/>
          <p:nvPr/>
        </p:nvSpPr>
        <p:spPr>
          <a:xfrm>
            <a:off x="11895668" y="3121695"/>
            <a:ext cx="5058118" cy="3681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99"/>
              </a:lnSpc>
            </a:pPr>
            <a:r>
              <a:rPr lang="en-US" sz="2249" b="1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Kesuksesan Mahasiswa</a:t>
            </a:r>
            <a:r>
              <a:rPr lang="en-US" sz="224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1896515" y="3575761"/>
            <a:ext cx="5540807" cy="9566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29"/>
              </a:lnSpc>
            </a:pPr>
            <a:r>
              <a:rPr lang="en-US" sz="202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Menjamin mutu pendidikan dan kesuksesan mahasiswa dari kelulusan tepat waktu hingga keterserapan lulusan di dunia kerja </a:t>
            </a:r>
          </a:p>
        </p:txBody>
      </p:sp>
      <p:grpSp>
        <p:nvGrpSpPr>
          <p:cNvPr id="28" name="Group 28"/>
          <p:cNvGrpSpPr/>
          <p:nvPr/>
        </p:nvGrpSpPr>
        <p:grpSpPr>
          <a:xfrm>
            <a:off x="10785110" y="7616885"/>
            <a:ext cx="7182364" cy="2326862"/>
            <a:chOff x="0" y="0"/>
            <a:chExt cx="9576486" cy="3102483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9576435" cy="3102483"/>
            </a:xfrm>
            <a:custGeom>
              <a:avLst/>
              <a:gdLst/>
              <a:ahLst/>
              <a:cxnLst/>
              <a:rect l="l" t="t" r="r" b="b"/>
              <a:pathLst>
                <a:path w="9576435" h="3102483">
                  <a:moveTo>
                    <a:pt x="0" y="0"/>
                  </a:moveTo>
                  <a:lnTo>
                    <a:pt x="9576435" y="0"/>
                  </a:lnTo>
                  <a:lnTo>
                    <a:pt x="9576435" y="3102483"/>
                  </a:lnTo>
                  <a:lnTo>
                    <a:pt x="0" y="31024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22288" r="-22289"/>
              </a:stretch>
            </a:blipFill>
          </p:spPr>
        </p:sp>
      </p:grpSp>
      <p:sp>
        <p:nvSpPr>
          <p:cNvPr id="30" name="TextBox 30"/>
          <p:cNvSpPr txBox="1"/>
          <p:nvPr/>
        </p:nvSpPr>
        <p:spPr>
          <a:xfrm>
            <a:off x="11895668" y="7916485"/>
            <a:ext cx="5058118" cy="3681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99"/>
              </a:lnSpc>
            </a:pPr>
            <a:r>
              <a:rPr lang="en-US" sz="2249" b="1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Kampus Berkelanjutan</a:t>
            </a:r>
            <a:r>
              <a:rPr lang="en-US" sz="224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49" b="1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 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1911870" y="8335823"/>
            <a:ext cx="5540807" cy="9566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29"/>
              </a:lnSpc>
            </a:pPr>
            <a:r>
              <a:rPr lang="en-US" sz="2024">
                <a:solidFill>
                  <a:srgbClr val="4A4537"/>
                </a:solidFill>
                <a:latin typeface="Arial"/>
                <a:ea typeface="Arial"/>
                <a:cs typeface="Arial"/>
                <a:sym typeface="Arial"/>
              </a:rPr>
              <a:t>Mewujudkan kampus yang modern, cerdas, inklusif, dan berkelanjutan, rendah karbon dan ramah difabel sebagai etalase pengetahuan 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1899563" y="5481866"/>
            <a:ext cx="5058118" cy="3681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99"/>
              </a:lnSpc>
            </a:pPr>
            <a:r>
              <a:rPr lang="en-US" sz="2249" b="1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Pengabdian Berkeadilan</a:t>
            </a:r>
            <a:r>
              <a:rPr lang="en-US" sz="224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49" b="1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 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1915765" y="5901204"/>
            <a:ext cx="5540807" cy="12681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29"/>
              </a:lnSpc>
            </a:pPr>
            <a:r>
              <a:rPr lang="en-US" sz="202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Mengabdikan ilmu pengetahuan bagi kesejahteraan dan keadilan masyarakat, sekaligus membuka akses pendidikan yang berkeadilan   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488985" y="4965916"/>
            <a:ext cx="2302659" cy="11392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59"/>
              </a:lnSpc>
            </a:pPr>
            <a:r>
              <a:rPr lang="en-US" sz="4049" b="1">
                <a:solidFill>
                  <a:srgbClr val="009999"/>
                </a:solidFill>
                <a:latin typeface="Arial Bold"/>
                <a:ea typeface="Arial Bold"/>
                <a:cs typeface="Arial Bold"/>
                <a:sym typeface="Arial Bold"/>
              </a:rPr>
              <a:t>8 MISI</a:t>
            </a:r>
          </a:p>
          <a:p>
            <a:pPr algn="l">
              <a:lnSpc>
                <a:spcPts val="3779"/>
              </a:lnSpc>
            </a:pPr>
            <a:r>
              <a:rPr lang="en-US" sz="3149" b="1">
                <a:solidFill>
                  <a:srgbClr val="009999"/>
                </a:solidFill>
                <a:latin typeface="Arial Bold"/>
                <a:ea typeface="Arial Bold"/>
                <a:cs typeface="Arial Bold"/>
                <a:sym typeface="Arial Bold"/>
              </a:rPr>
              <a:t>STRATEGIS</a:t>
            </a:r>
          </a:p>
        </p:txBody>
      </p:sp>
      <p:grpSp>
        <p:nvGrpSpPr>
          <p:cNvPr id="35" name="Group 35"/>
          <p:cNvGrpSpPr/>
          <p:nvPr/>
        </p:nvGrpSpPr>
        <p:grpSpPr>
          <a:xfrm>
            <a:off x="3546834" y="857079"/>
            <a:ext cx="682581" cy="647281"/>
            <a:chOff x="0" y="0"/>
            <a:chExt cx="910107" cy="863041"/>
          </a:xfrm>
        </p:grpSpPr>
        <p:sp>
          <p:nvSpPr>
            <p:cNvPr id="36" name="Freeform 36"/>
            <p:cNvSpPr/>
            <p:nvPr/>
          </p:nvSpPr>
          <p:spPr>
            <a:xfrm>
              <a:off x="0" y="0"/>
              <a:ext cx="910082" cy="863092"/>
            </a:xfrm>
            <a:custGeom>
              <a:avLst/>
              <a:gdLst/>
              <a:ahLst/>
              <a:cxnLst/>
              <a:rect l="l" t="t" r="r" b="b"/>
              <a:pathLst>
                <a:path w="910082" h="863092">
                  <a:moveTo>
                    <a:pt x="0" y="0"/>
                  </a:moveTo>
                  <a:lnTo>
                    <a:pt x="910082" y="0"/>
                  </a:lnTo>
                  <a:lnTo>
                    <a:pt x="910082" y="863092"/>
                  </a:lnTo>
                  <a:lnTo>
                    <a:pt x="0" y="8630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r="-2" b="5"/>
              </a:stretch>
            </a:blipFill>
          </p:spPr>
        </p:sp>
      </p:grpSp>
      <p:grpSp>
        <p:nvGrpSpPr>
          <p:cNvPr id="37" name="Group 37"/>
          <p:cNvGrpSpPr/>
          <p:nvPr/>
        </p:nvGrpSpPr>
        <p:grpSpPr>
          <a:xfrm>
            <a:off x="3571180" y="3171206"/>
            <a:ext cx="629069" cy="629069"/>
            <a:chOff x="0" y="0"/>
            <a:chExt cx="838759" cy="838759"/>
          </a:xfrm>
        </p:grpSpPr>
        <p:sp>
          <p:nvSpPr>
            <p:cNvPr id="38" name="Freeform 38"/>
            <p:cNvSpPr/>
            <p:nvPr/>
          </p:nvSpPr>
          <p:spPr>
            <a:xfrm>
              <a:off x="0" y="0"/>
              <a:ext cx="838708" cy="838708"/>
            </a:xfrm>
            <a:custGeom>
              <a:avLst/>
              <a:gdLst/>
              <a:ahLst/>
              <a:cxnLst/>
              <a:rect l="l" t="t" r="r" b="b"/>
              <a:pathLst>
                <a:path w="838708" h="838708">
                  <a:moveTo>
                    <a:pt x="0" y="0"/>
                  </a:moveTo>
                  <a:lnTo>
                    <a:pt x="838708" y="0"/>
                  </a:lnTo>
                  <a:lnTo>
                    <a:pt x="838708" y="838708"/>
                  </a:lnTo>
                  <a:lnTo>
                    <a:pt x="0" y="8387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r="-6" b="-6"/>
              </a:stretch>
            </a:blipFill>
          </p:spPr>
        </p:sp>
      </p:grpSp>
      <p:grpSp>
        <p:nvGrpSpPr>
          <p:cNvPr id="39" name="Group 39"/>
          <p:cNvGrpSpPr/>
          <p:nvPr/>
        </p:nvGrpSpPr>
        <p:grpSpPr>
          <a:xfrm>
            <a:off x="3606213" y="5570763"/>
            <a:ext cx="564928" cy="600237"/>
            <a:chOff x="0" y="0"/>
            <a:chExt cx="753237" cy="800316"/>
          </a:xfrm>
        </p:grpSpPr>
        <p:sp>
          <p:nvSpPr>
            <p:cNvPr id="40" name="Freeform 40"/>
            <p:cNvSpPr/>
            <p:nvPr/>
          </p:nvSpPr>
          <p:spPr>
            <a:xfrm>
              <a:off x="0" y="0"/>
              <a:ext cx="753237" cy="800354"/>
            </a:xfrm>
            <a:custGeom>
              <a:avLst/>
              <a:gdLst/>
              <a:ahLst/>
              <a:cxnLst/>
              <a:rect l="l" t="t" r="r" b="b"/>
              <a:pathLst>
                <a:path w="753237" h="800354">
                  <a:moveTo>
                    <a:pt x="0" y="0"/>
                  </a:moveTo>
                  <a:lnTo>
                    <a:pt x="753237" y="0"/>
                  </a:lnTo>
                  <a:lnTo>
                    <a:pt x="753237" y="800354"/>
                  </a:lnTo>
                  <a:lnTo>
                    <a:pt x="0" y="8003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b="4"/>
              </a:stretch>
            </a:blipFill>
          </p:spPr>
        </p:sp>
      </p:grpSp>
      <p:grpSp>
        <p:nvGrpSpPr>
          <p:cNvPr id="41" name="Group 41"/>
          <p:cNvGrpSpPr/>
          <p:nvPr/>
        </p:nvGrpSpPr>
        <p:grpSpPr>
          <a:xfrm>
            <a:off x="3617233" y="7955518"/>
            <a:ext cx="525694" cy="525694"/>
            <a:chOff x="0" y="0"/>
            <a:chExt cx="700926" cy="700926"/>
          </a:xfrm>
        </p:grpSpPr>
        <p:sp>
          <p:nvSpPr>
            <p:cNvPr id="42" name="Freeform 42"/>
            <p:cNvSpPr/>
            <p:nvPr/>
          </p:nvSpPr>
          <p:spPr>
            <a:xfrm>
              <a:off x="0" y="0"/>
              <a:ext cx="700913" cy="700913"/>
            </a:xfrm>
            <a:custGeom>
              <a:avLst/>
              <a:gdLst/>
              <a:ahLst/>
              <a:cxnLst/>
              <a:rect l="l" t="t" r="r" b="b"/>
              <a:pathLst>
                <a:path w="700913" h="700913">
                  <a:moveTo>
                    <a:pt x="0" y="0"/>
                  </a:moveTo>
                  <a:lnTo>
                    <a:pt x="700913" y="0"/>
                  </a:lnTo>
                  <a:lnTo>
                    <a:pt x="700913" y="700913"/>
                  </a:lnTo>
                  <a:lnTo>
                    <a:pt x="0" y="7009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r="-1" b="-1"/>
              </a:stretch>
            </a:blipFill>
          </p:spPr>
        </p:sp>
      </p:grpSp>
      <p:grpSp>
        <p:nvGrpSpPr>
          <p:cNvPr id="43" name="Group 43"/>
          <p:cNvGrpSpPr/>
          <p:nvPr/>
        </p:nvGrpSpPr>
        <p:grpSpPr>
          <a:xfrm>
            <a:off x="11085557" y="3202315"/>
            <a:ext cx="627907" cy="591683"/>
            <a:chOff x="0" y="0"/>
            <a:chExt cx="837209" cy="788911"/>
          </a:xfrm>
        </p:grpSpPr>
        <p:sp>
          <p:nvSpPr>
            <p:cNvPr id="44" name="Freeform 44"/>
            <p:cNvSpPr/>
            <p:nvPr/>
          </p:nvSpPr>
          <p:spPr>
            <a:xfrm>
              <a:off x="0" y="0"/>
              <a:ext cx="837184" cy="788924"/>
            </a:xfrm>
            <a:custGeom>
              <a:avLst/>
              <a:gdLst/>
              <a:ahLst/>
              <a:cxnLst/>
              <a:rect l="l" t="t" r="r" b="b"/>
              <a:pathLst>
                <a:path w="837184" h="788924">
                  <a:moveTo>
                    <a:pt x="0" y="0"/>
                  </a:moveTo>
                  <a:lnTo>
                    <a:pt x="837184" y="0"/>
                  </a:lnTo>
                  <a:lnTo>
                    <a:pt x="837184" y="788924"/>
                  </a:lnTo>
                  <a:lnTo>
                    <a:pt x="0" y="7889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r="-3" b="1"/>
              </a:stretch>
            </a:blipFill>
          </p:spPr>
        </p:sp>
      </p:grpSp>
      <p:grpSp>
        <p:nvGrpSpPr>
          <p:cNvPr id="45" name="Group 45"/>
          <p:cNvGrpSpPr/>
          <p:nvPr/>
        </p:nvGrpSpPr>
        <p:grpSpPr>
          <a:xfrm>
            <a:off x="11084547" y="5491944"/>
            <a:ext cx="628907" cy="628907"/>
            <a:chOff x="0" y="0"/>
            <a:chExt cx="838543" cy="838543"/>
          </a:xfrm>
        </p:grpSpPr>
        <p:sp>
          <p:nvSpPr>
            <p:cNvPr id="46" name="Freeform 46"/>
            <p:cNvSpPr/>
            <p:nvPr/>
          </p:nvSpPr>
          <p:spPr>
            <a:xfrm>
              <a:off x="0" y="0"/>
              <a:ext cx="838581" cy="838581"/>
            </a:xfrm>
            <a:custGeom>
              <a:avLst/>
              <a:gdLst/>
              <a:ahLst/>
              <a:cxnLst/>
              <a:rect l="l" t="t" r="r" b="b"/>
              <a:pathLst>
                <a:path w="838581" h="838581">
                  <a:moveTo>
                    <a:pt x="0" y="0"/>
                  </a:moveTo>
                  <a:lnTo>
                    <a:pt x="838581" y="0"/>
                  </a:lnTo>
                  <a:lnTo>
                    <a:pt x="838581" y="838581"/>
                  </a:lnTo>
                  <a:lnTo>
                    <a:pt x="0" y="83858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r="4" b="4"/>
              </a:stretch>
            </a:blipFill>
          </p:spPr>
        </p:sp>
      </p:grpSp>
      <p:grpSp>
        <p:nvGrpSpPr>
          <p:cNvPr id="47" name="Group 47"/>
          <p:cNvGrpSpPr/>
          <p:nvPr/>
        </p:nvGrpSpPr>
        <p:grpSpPr>
          <a:xfrm>
            <a:off x="11113503" y="7985265"/>
            <a:ext cx="598570" cy="598570"/>
            <a:chOff x="0" y="0"/>
            <a:chExt cx="798093" cy="798093"/>
          </a:xfrm>
        </p:grpSpPr>
        <p:sp>
          <p:nvSpPr>
            <p:cNvPr id="48" name="Freeform 48"/>
            <p:cNvSpPr/>
            <p:nvPr/>
          </p:nvSpPr>
          <p:spPr>
            <a:xfrm>
              <a:off x="0" y="0"/>
              <a:ext cx="798068" cy="798068"/>
            </a:xfrm>
            <a:custGeom>
              <a:avLst/>
              <a:gdLst/>
              <a:ahLst/>
              <a:cxnLst/>
              <a:rect l="l" t="t" r="r" b="b"/>
              <a:pathLst>
                <a:path w="798068" h="798068">
                  <a:moveTo>
                    <a:pt x="0" y="0"/>
                  </a:moveTo>
                  <a:lnTo>
                    <a:pt x="798068" y="0"/>
                  </a:lnTo>
                  <a:lnTo>
                    <a:pt x="798068" y="798068"/>
                  </a:lnTo>
                  <a:lnTo>
                    <a:pt x="0" y="7980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r="-3" b="-3"/>
              </a:stretch>
            </a:blipFill>
          </p:spPr>
        </p:sp>
      </p:grpSp>
      <p:grpSp>
        <p:nvGrpSpPr>
          <p:cNvPr id="49" name="Group 49"/>
          <p:cNvGrpSpPr/>
          <p:nvPr/>
        </p:nvGrpSpPr>
        <p:grpSpPr>
          <a:xfrm>
            <a:off x="11124162" y="952386"/>
            <a:ext cx="589302" cy="623964"/>
            <a:chOff x="0" y="0"/>
            <a:chExt cx="785736" cy="831952"/>
          </a:xfrm>
        </p:grpSpPr>
        <p:sp>
          <p:nvSpPr>
            <p:cNvPr id="50" name="Freeform 50"/>
            <p:cNvSpPr/>
            <p:nvPr/>
          </p:nvSpPr>
          <p:spPr>
            <a:xfrm>
              <a:off x="0" y="0"/>
              <a:ext cx="785749" cy="831977"/>
            </a:xfrm>
            <a:custGeom>
              <a:avLst/>
              <a:gdLst/>
              <a:ahLst/>
              <a:cxnLst/>
              <a:rect l="l" t="t" r="r" b="b"/>
              <a:pathLst>
                <a:path w="785749" h="831977">
                  <a:moveTo>
                    <a:pt x="0" y="0"/>
                  </a:moveTo>
                  <a:lnTo>
                    <a:pt x="785749" y="0"/>
                  </a:lnTo>
                  <a:lnTo>
                    <a:pt x="785749" y="831977"/>
                  </a:lnTo>
                  <a:lnTo>
                    <a:pt x="0" y="8319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 r="1" b="3"/>
              </a:stretch>
            </a:blipFill>
          </p:spPr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604614" y="1849641"/>
            <a:ext cx="7654686" cy="3780239"/>
            <a:chOff x="0" y="0"/>
            <a:chExt cx="1185911" cy="58565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185911" cy="585658"/>
            </a:xfrm>
            <a:custGeom>
              <a:avLst/>
              <a:gdLst/>
              <a:ahLst/>
              <a:cxnLst/>
              <a:rect l="l" t="t" r="r" b="b"/>
              <a:pathLst>
                <a:path w="1185911" h="585658">
                  <a:moveTo>
                    <a:pt x="0" y="0"/>
                  </a:moveTo>
                  <a:lnTo>
                    <a:pt x="1185911" y="0"/>
                  </a:lnTo>
                  <a:lnTo>
                    <a:pt x="1185911" y="585658"/>
                  </a:lnTo>
                  <a:lnTo>
                    <a:pt x="0" y="585658"/>
                  </a:lnTo>
                  <a:close/>
                </a:path>
              </a:pathLst>
            </a:custGeom>
            <a:blipFill>
              <a:blip r:embed="rId2"/>
              <a:stretch>
                <a:fillRect t="-6796" b="-6796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917012" y="2685954"/>
            <a:ext cx="8147945" cy="1474194"/>
            <a:chOff x="0" y="0"/>
            <a:chExt cx="10863927" cy="1965593"/>
          </a:xfrm>
        </p:grpSpPr>
        <p:grpSp>
          <p:nvGrpSpPr>
            <p:cNvPr id="5" name="Group 5"/>
            <p:cNvGrpSpPr/>
            <p:nvPr/>
          </p:nvGrpSpPr>
          <p:grpSpPr>
            <a:xfrm>
              <a:off x="0" y="0"/>
              <a:ext cx="10863927" cy="1965593"/>
              <a:chOff x="0" y="0"/>
              <a:chExt cx="1676532" cy="303332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1676532" cy="303332"/>
              </a:xfrm>
              <a:custGeom>
                <a:avLst/>
                <a:gdLst/>
                <a:ahLst/>
                <a:cxnLst/>
                <a:rect l="l" t="t" r="r" b="b"/>
                <a:pathLst>
                  <a:path w="1676532" h="303332">
                    <a:moveTo>
                      <a:pt x="0" y="0"/>
                    </a:moveTo>
                    <a:lnTo>
                      <a:pt x="1676532" y="0"/>
                    </a:lnTo>
                    <a:lnTo>
                      <a:pt x="1676532" y="303332"/>
                    </a:lnTo>
                    <a:lnTo>
                      <a:pt x="0" y="303332"/>
                    </a:lnTo>
                    <a:close/>
                  </a:path>
                </a:pathLst>
              </a:custGeom>
              <a:solidFill>
                <a:srgbClr val="FFFFFF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id="7" name="TextBox 7"/>
              <p:cNvSpPr txBox="1"/>
              <p:nvPr/>
            </p:nvSpPr>
            <p:spPr>
              <a:xfrm>
                <a:off x="0" y="-9525"/>
                <a:ext cx="1676532" cy="31285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99"/>
                  </a:lnSpc>
                </a:pPr>
                <a:endParaRPr/>
              </a:p>
            </p:txBody>
          </p:sp>
        </p:grpSp>
        <p:grpSp>
          <p:nvGrpSpPr>
            <p:cNvPr id="8" name="Group 8"/>
            <p:cNvGrpSpPr/>
            <p:nvPr/>
          </p:nvGrpSpPr>
          <p:grpSpPr>
            <a:xfrm>
              <a:off x="0" y="0"/>
              <a:ext cx="339216" cy="1965593"/>
              <a:chOff x="0" y="0"/>
              <a:chExt cx="67006" cy="388265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67006" cy="388265"/>
              </a:xfrm>
              <a:custGeom>
                <a:avLst/>
                <a:gdLst/>
                <a:ahLst/>
                <a:cxnLst/>
                <a:rect l="l" t="t" r="r" b="b"/>
                <a:pathLst>
                  <a:path w="67006" h="388265">
                    <a:moveTo>
                      <a:pt x="0" y="0"/>
                    </a:moveTo>
                    <a:lnTo>
                      <a:pt x="67006" y="0"/>
                    </a:lnTo>
                    <a:lnTo>
                      <a:pt x="67006" y="388265"/>
                    </a:lnTo>
                    <a:lnTo>
                      <a:pt x="0" y="388265"/>
                    </a:lnTo>
                    <a:close/>
                  </a:path>
                </a:pathLst>
              </a:custGeom>
              <a:solidFill>
                <a:srgbClr val="0C838A"/>
              </a:solidFill>
            </p:spPr>
          </p:sp>
          <p:sp>
            <p:nvSpPr>
              <p:cNvPr id="10" name="TextBox 10"/>
              <p:cNvSpPr txBox="1"/>
              <p:nvPr/>
            </p:nvSpPr>
            <p:spPr>
              <a:xfrm>
                <a:off x="0" y="-9525"/>
                <a:ext cx="67006" cy="39779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99"/>
                  </a:lnSpc>
                </a:pPr>
                <a:endParaRPr/>
              </a:p>
            </p:txBody>
          </p:sp>
        </p:grpSp>
        <p:sp>
          <p:nvSpPr>
            <p:cNvPr id="11" name="TextBox 11"/>
            <p:cNvSpPr txBox="1"/>
            <p:nvPr/>
          </p:nvSpPr>
          <p:spPr>
            <a:xfrm>
              <a:off x="1265575" y="254652"/>
              <a:ext cx="5292716" cy="5567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499"/>
                </a:lnSpc>
              </a:pPr>
              <a:r>
                <a:rPr lang="en-US" sz="2499" b="1">
                  <a:solidFill>
                    <a:srgbClr val="113C42"/>
                  </a:solidFill>
                  <a:latin typeface="Arial Bold"/>
                  <a:ea typeface="Arial Bold"/>
                  <a:cs typeface="Arial Bold"/>
                  <a:sym typeface="Arial Bold"/>
                </a:rPr>
                <a:t>Remuneriasi Berkeadilan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557339" y="857505"/>
              <a:ext cx="10125775" cy="44974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</a:pPr>
              <a:r>
                <a:rPr lang="en-US" sz="2000">
                  <a:solidFill>
                    <a:srgbClr val="113C42"/>
                  </a:solidFill>
                  <a:latin typeface="Arial"/>
                  <a:ea typeface="Arial"/>
                  <a:cs typeface="Arial"/>
                  <a:sym typeface="Arial"/>
                </a:rPr>
                <a:t>Remuneriasi sistem berbasis kinerja dan jabatan fungsional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557339" y="1259627"/>
              <a:ext cx="10125775" cy="35246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100"/>
                </a:lnSpc>
              </a:pPr>
              <a:r>
                <a:rPr lang="en-US" sz="1500" b="1">
                  <a:solidFill>
                    <a:srgbClr val="000000"/>
                  </a:solidFill>
                  <a:latin typeface="Arial Bold"/>
                  <a:ea typeface="Arial Bold"/>
                  <a:cs typeface="Arial Bold"/>
                  <a:sym typeface="Arial Bold"/>
                </a:rPr>
                <a:t>KPI: 100% dosen naik pangkat tepat waktu 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917012" y="4426849"/>
            <a:ext cx="8147945" cy="1474194"/>
            <a:chOff x="0" y="0"/>
            <a:chExt cx="10863927" cy="1965593"/>
          </a:xfrm>
        </p:grpSpPr>
        <p:grpSp>
          <p:nvGrpSpPr>
            <p:cNvPr id="15" name="Group 15"/>
            <p:cNvGrpSpPr/>
            <p:nvPr/>
          </p:nvGrpSpPr>
          <p:grpSpPr>
            <a:xfrm>
              <a:off x="0" y="0"/>
              <a:ext cx="10863927" cy="1965593"/>
              <a:chOff x="0" y="0"/>
              <a:chExt cx="1676532" cy="303332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1676532" cy="303332"/>
              </a:xfrm>
              <a:custGeom>
                <a:avLst/>
                <a:gdLst/>
                <a:ahLst/>
                <a:cxnLst/>
                <a:rect l="l" t="t" r="r" b="b"/>
                <a:pathLst>
                  <a:path w="1676532" h="303332">
                    <a:moveTo>
                      <a:pt x="0" y="0"/>
                    </a:moveTo>
                    <a:lnTo>
                      <a:pt x="1676532" y="0"/>
                    </a:lnTo>
                    <a:lnTo>
                      <a:pt x="1676532" y="303332"/>
                    </a:lnTo>
                    <a:lnTo>
                      <a:pt x="0" y="303332"/>
                    </a:lnTo>
                    <a:close/>
                  </a:path>
                </a:pathLst>
              </a:custGeom>
              <a:solidFill>
                <a:srgbClr val="FFFFFF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id="17" name="TextBox 17"/>
              <p:cNvSpPr txBox="1"/>
              <p:nvPr/>
            </p:nvSpPr>
            <p:spPr>
              <a:xfrm>
                <a:off x="0" y="-9525"/>
                <a:ext cx="1676532" cy="31285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99"/>
                  </a:lnSpc>
                </a:pPr>
                <a:endParaRPr/>
              </a:p>
            </p:txBody>
          </p:sp>
        </p:grpSp>
        <p:grpSp>
          <p:nvGrpSpPr>
            <p:cNvPr id="18" name="Group 18"/>
            <p:cNvGrpSpPr/>
            <p:nvPr/>
          </p:nvGrpSpPr>
          <p:grpSpPr>
            <a:xfrm>
              <a:off x="0" y="0"/>
              <a:ext cx="339216" cy="1965593"/>
              <a:chOff x="0" y="0"/>
              <a:chExt cx="67006" cy="388265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0" y="0"/>
                <a:ext cx="67006" cy="388265"/>
              </a:xfrm>
              <a:custGeom>
                <a:avLst/>
                <a:gdLst/>
                <a:ahLst/>
                <a:cxnLst/>
                <a:rect l="l" t="t" r="r" b="b"/>
                <a:pathLst>
                  <a:path w="67006" h="388265">
                    <a:moveTo>
                      <a:pt x="0" y="0"/>
                    </a:moveTo>
                    <a:lnTo>
                      <a:pt x="67006" y="0"/>
                    </a:lnTo>
                    <a:lnTo>
                      <a:pt x="67006" y="388265"/>
                    </a:lnTo>
                    <a:lnTo>
                      <a:pt x="0" y="388265"/>
                    </a:lnTo>
                    <a:close/>
                  </a:path>
                </a:pathLst>
              </a:custGeom>
              <a:solidFill>
                <a:srgbClr val="0C838A"/>
              </a:solidFill>
            </p:spPr>
          </p:sp>
          <p:sp>
            <p:nvSpPr>
              <p:cNvPr id="20" name="TextBox 20"/>
              <p:cNvSpPr txBox="1"/>
              <p:nvPr/>
            </p:nvSpPr>
            <p:spPr>
              <a:xfrm>
                <a:off x="0" y="-9525"/>
                <a:ext cx="67006" cy="39779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99"/>
                  </a:lnSpc>
                </a:pPr>
                <a:endParaRPr/>
              </a:p>
            </p:txBody>
          </p:sp>
        </p:grpSp>
        <p:sp>
          <p:nvSpPr>
            <p:cNvPr id="21" name="TextBox 21"/>
            <p:cNvSpPr txBox="1"/>
            <p:nvPr/>
          </p:nvSpPr>
          <p:spPr>
            <a:xfrm>
              <a:off x="1272156" y="224296"/>
              <a:ext cx="6526080" cy="5567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499"/>
                </a:lnSpc>
              </a:pPr>
              <a:r>
                <a:rPr lang="en-US" sz="2499" b="1">
                  <a:solidFill>
                    <a:srgbClr val="113C42"/>
                  </a:solidFill>
                  <a:latin typeface="Arial Bold"/>
                  <a:ea typeface="Arial Bold"/>
                  <a:cs typeface="Arial Bold"/>
                  <a:sym typeface="Arial Bold"/>
                </a:rPr>
                <a:t>Jaring Pengaman Mahasiswa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557339" y="935171"/>
              <a:ext cx="10125775" cy="44974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</a:pPr>
              <a:r>
                <a:rPr lang="en-US" sz="2000">
                  <a:solidFill>
                    <a:srgbClr val="113C42"/>
                  </a:solidFill>
                  <a:latin typeface="Arial"/>
                  <a:ea typeface="Arial"/>
                  <a:cs typeface="Arial"/>
                  <a:sym typeface="Arial"/>
                </a:rPr>
                <a:t>Dana darurat dan beasiswa prestasi/ekonomi</a:t>
              </a: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557339" y="1337294"/>
              <a:ext cx="10125775" cy="35246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100"/>
                </a:lnSpc>
              </a:pPr>
              <a:r>
                <a:rPr lang="en-US" sz="1500" b="1">
                  <a:solidFill>
                    <a:srgbClr val="000000"/>
                  </a:solidFill>
                  <a:latin typeface="Arial Bold"/>
                  <a:ea typeface="Arial Bold"/>
                  <a:cs typeface="Arial Bold"/>
                  <a:sym typeface="Arial Bold"/>
                </a:rPr>
                <a:t>KPI: Dana darurat cair v 3 hari kerja (100% kasus)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917012" y="6167743"/>
            <a:ext cx="8147945" cy="1474194"/>
            <a:chOff x="0" y="0"/>
            <a:chExt cx="10863927" cy="1965593"/>
          </a:xfrm>
        </p:grpSpPr>
        <p:grpSp>
          <p:nvGrpSpPr>
            <p:cNvPr id="25" name="Group 25"/>
            <p:cNvGrpSpPr/>
            <p:nvPr/>
          </p:nvGrpSpPr>
          <p:grpSpPr>
            <a:xfrm>
              <a:off x="0" y="0"/>
              <a:ext cx="10813340" cy="1965593"/>
              <a:chOff x="0" y="0"/>
              <a:chExt cx="1668725" cy="303332"/>
            </a:xfrm>
          </p:grpSpPr>
          <p:sp>
            <p:nvSpPr>
              <p:cNvPr id="26" name="Freeform 26"/>
              <p:cNvSpPr/>
              <p:nvPr/>
            </p:nvSpPr>
            <p:spPr>
              <a:xfrm>
                <a:off x="0" y="0"/>
                <a:ext cx="1668725" cy="303332"/>
              </a:xfrm>
              <a:custGeom>
                <a:avLst/>
                <a:gdLst/>
                <a:ahLst/>
                <a:cxnLst/>
                <a:rect l="l" t="t" r="r" b="b"/>
                <a:pathLst>
                  <a:path w="1668725" h="303332">
                    <a:moveTo>
                      <a:pt x="0" y="0"/>
                    </a:moveTo>
                    <a:lnTo>
                      <a:pt x="1668725" y="0"/>
                    </a:lnTo>
                    <a:lnTo>
                      <a:pt x="1668725" y="303332"/>
                    </a:lnTo>
                    <a:lnTo>
                      <a:pt x="0" y="303332"/>
                    </a:lnTo>
                    <a:close/>
                  </a:path>
                </a:pathLst>
              </a:custGeom>
              <a:solidFill>
                <a:srgbClr val="FFFFFF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id="27" name="TextBox 27"/>
              <p:cNvSpPr txBox="1"/>
              <p:nvPr/>
            </p:nvSpPr>
            <p:spPr>
              <a:xfrm>
                <a:off x="0" y="-9525"/>
                <a:ext cx="1668725" cy="31285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99"/>
                  </a:lnSpc>
                </a:pPr>
                <a:endParaRPr/>
              </a:p>
            </p:txBody>
          </p:sp>
        </p:grpSp>
        <p:grpSp>
          <p:nvGrpSpPr>
            <p:cNvPr id="28" name="Group 28"/>
            <p:cNvGrpSpPr/>
            <p:nvPr/>
          </p:nvGrpSpPr>
          <p:grpSpPr>
            <a:xfrm>
              <a:off x="0" y="0"/>
              <a:ext cx="337636" cy="1965593"/>
              <a:chOff x="0" y="0"/>
              <a:chExt cx="66694" cy="388265"/>
            </a:xfrm>
          </p:grpSpPr>
          <p:sp>
            <p:nvSpPr>
              <p:cNvPr id="29" name="Freeform 29"/>
              <p:cNvSpPr/>
              <p:nvPr/>
            </p:nvSpPr>
            <p:spPr>
              <a:xfrm>
                <a:off x="0" y="0"/>
                <a:ext cx="66694" cy="388265"/>
              </a:xfrm>
              <a:custGeom>
                <a:avLst/>
                <a:gdLst/>
                <a:ahLst/>
                <a:cxnLst/>
                <a:rect l="l" t="t" r="r" b="b"/>
                <a:pathLst>
                  <a:path w="66694" h="388265">
                    <a:moveTo>
                      <a:pt x="0" y="0"/>
                    </a:moveTo>
                    <a:lnTo>
                      <a:pt x="66694" y="0"/>
                    </a:lnTo>
                    <a:lnTo>
                      <a:pt x="66694" y="388265"/>
                    </a:lnTo>
                    <a:lnTo>
                      <a:pt x="0" y="388265"/>
                    </a:lnTo>
                    <a:close/>
                  </a:path>
                </a:pathLst>
              </a:custGeom>
              <a:solidFill>
                <a:srgbClr val="0C838A"/>
              </a:solidFill>
            </p:spPr>
          </p:sp>
          <p:sp>
            <p:nvSpPr>
              <p:cNvPr id="30" name="TextBox 30"/>
              <p:cNvSpPr txBox="1"/>
              <p:nvPr/>
            </p:nvSpPr>
            <p:spPr>
              <a:xfrm>
                <a:off x="0" y="-9525"/>
                <a:ext cx="66694" cy="39779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99"/>
                  </a:lnSpc>
                </a:pPr>
                <a:endParaRPr/>
              </a:p>
            </p:txBody>
          </p:sp>
        </p:grpSp>
        <p:sp>
          <p:nvSpPr>
            <p:cNvPr id="31" name="TextBox 31"/>
            <p:cNvSpPr txBox="1"/>
            <p:nvPr/>
          </p:nvSpPr>
          <p:spPr>
            <a:xfrm>
              <a:off x="1165044" y="158700"/>
              <a:ext cx="9698883" cy="5567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499"/>
                </a:lnSpc>
              </a:pPr>
              <a:r>
                <a:rPr lang="en-US" sz="2499" b="1">
                  <a:solidFill>
                    <a:srgbClr val="113C42"/>
                  </a:solidFill>
                  <a:latin typeface="Arial Bold"/>
                  <a:ea typeface="Arial Bold"/>
                  <a:cs typeface="Arial Bold"/>
                  <a:sym typeface="Arial Bold"/>
                </a:rPr>
                <a:t>Fasilitas Kesehatan (Klinik dan RS pendidikan)</a:t>
              </a:r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554744" y="856142"/>
              <a:ext cx="10078625" cy="44974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</a:pPr>
              <a:r>
                <a:rPr lang="en-US" sz="2000">
                  <a:solidFill>
                    <a:srgbClr val="113C42"/>
                  </a:solidFill>
                  <a:latin typeface="Arial"/>
                  <a:ea typeface="Arial"/>
                  <a:cs typeface="Arial"/>
                  <a:sym typeface="Arial"/>
                </a:rPr>
                <a:t>Klinik kampus komprehensif untuk sivitas dan keluarga</a:t>
              </a:r>
            </a:p>
          </p:txBody>
        </p:sp>
        <p:sp>
          <p:nvSpPr>
            <p:cNvPr id="33" name="TextBox 33"/>
            <p:cNvSpPr txBox="1"/>
            <p:nvPr/>
          </p:nvSpPr>
          <p:spPr>
            <a:xfrm>
              <a:off x="554744" y="1258265"/>
              <a:ext cx="10078625" cy="35246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100"/>
                </a:lnSpc>
              </a:pPr>
              <a:r>
                <a:rPr lang="en-US" sz="1500" b="1">
                  <a:solidFill>
                    <a:srgbClr val="000000"/>
                  </a:solidFill>
                  <a:latin typeface="Arial Bold"/>
                  <a:ea typeface="Arial Bold"/>
                  <a:cs typeface="Arial Bold"/>
                  <a:sym typeface="Arial Bold"/>
                </a:rPr>
                <a:t>KPI: Klinik 24 jam beroprasi pada tahun 1</a:t>
              </a:r>
            </a:p>
          </p:txBody>
        </p:sp>
      </p:grpSp>
      <p:grpSp>
        <p:nvGrpSpPr>
          <p:cNvPr id="34" name="Group 34"/>
          <p:cNvGrpSpPr/>
          <p:nvPr/>
        </p:nvGrpSpPr>
        <p:grpSpPr>
          <a:xfrm>
            <a:off x="917012" y="7908638"/>
            <a:ext cx="8147945" cy="1474194"/>
            <a:chOff x="0" y="0"/>
            <a:chExt cx="10863927" cy="1965593"/>
          </a:xfrm>
        </p:grpSpPr>
        <p:grpSp>
          <p:nvGrpSpPr>
            <p:cNvPr id="35" name="Group 35"/>
            <p:cNvGrpSpPr/>
            <p:nvPr/>
          </p:nvGrpSpPr>
          <p:grpSpPr>
            <a:xfrm>
              <a:off x="0" y="0"/>
              <a:ext cx="10863927" cy="1965593"/>
              <a:chOff x="0" y="0"/>
              <a:chExt cx="1676532" cy="303332"/>
            </a:xfrm>
          </p:grpSpPr>
          <p:sp>
            <p:nvSpPr>
              <p:cNvPr id="36" name="Freeform 36"/>
              <p:cNvSpPr/>
              <p:nvPr/>
            </p:nvSpPr>
            <p:spPr>
              <a:xfrm>
                <a:off x="0" y="0"/>
                <a:ext cx="1676532" cy="303332"/>
              </a:xfrm>
              <a:custGeom>
                <a:avLst/>
                <a:gdLst/>
                <a:ahLst/>
                <a:cxnLst/>
                <a:rect l="l" t="t" r="r" b="b"/>
                <a:pathLst>
                  <a:path w="1676532" h="303332">
                    <a:moveTo>
                      <a:pt x="0" y="0"/>
                    </a:moveTo>
                    <a:lnTo>
                      <a:pt x="1676532" y="0"/>
                    </a:lnTo>
                    <a:lnTo>
                      <a:pt x="1676532" y="303332"/>
                    </a:lnTo>
                    <a:lnTo>
                      <a:pt x="0" y="303332"/>
                    </a:lnTo>
                    <a:close/>
                  </a:path>
                </a:pathLst>
              </a:custGeom>
              <a:solidFill>
                <a:srgbClr val="FFFFFF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id="37" name="TextBox 37"/>
              <p:cNvSpPr txBox="1"/>
              <p:nvPr/>
            </p:nvSpPr>
            <p:spPr>
              <a:xfrm>
                <a:off x="0" y="-9525"/>
                <a:ext cx="1676532" cy="31285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99"/>
                  </a:lnSpc>
                </a:pPr>
                <a:endParaRPr/>
              </a:p>
            </p:txBody>
          </p:sp>
        </p:grpSp>
        <p:grpSp>
          <p:nvGrpSpPr>
            <p:cNvPr id="38" name="Group 38"/>
            <p:cNvGrpSpPr/>
            <p:nvPr/>
          </p:nvGrpSpPr>
          <p:grpSpPr>
            <a:xfrm>
              <a:off x="0" y="0"/>
              <a:ext cx="339216" cy="1965593"/>
              <a:chOff x="0" y="0"/>
              <a:chExt cx="67006" cy="388265"/>
            </a:xfrm>
          </p:grpSpPr>
          <p:sp>
            <p:nvSpPr>
              <p:cNvPr id="39" name="Freeform 39"/>
              <p:cNvSpPr/>
              <p:nvPr/>
            </p:nvSpPr>
            <p:spPr>
              <a:xfrm>
                <a:off x="0" y="0"/>
                <a:ext cx="67006" cy="388265"/>
              </a:xfrm>
              <a:custGeom>
                <a:avLst/>
                <a:gdLst/>
                <a:ahLst/>
                <a:cxnLst/>
                <a:rect l="l" t="t" r="r" b="b"/>
                <a:pathLst>
                  <a:path w="67006" h="388265">
                    <a:moveTo>
                      <a:pt x="0" y="0"/>
                    </a:moveTo>
                    <a:lnTo>
                      <a:pt x="67006" y="0"/>
                    </a:lnTo>
                    <a:lnTo>
                      <a:pt x="67006" y="388265"/>
                    </a:lnTo>
                    <a:lnTo>
                      <a:pt x="0" y="388265"/>
                    </a:lnTo>
                    <a:close/>
                  </a:path>
                </a:pathLst>
              </a:custGeom>
              <a:solidFill>
                <a:srgbClr val="0C838A"/>
              </a:solidFill>
            </p:spPr>
          </p:sp>
          <p:sp>
            <p:nvSpPr>
              <p:cNvPr id="40" name="TextBox 40"/>
              <p:cNvSpPr txBox="1"/>
              <p:nvPr/>
            </p:nvSpPr>
            <p:spPr>
              <a:xfrm>
                <a:off x="0" y="-9525"/>
                <a:ext cx="67006" cy="39779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99"/>
                  </a:lnSpc>
                </a:pPr>
                <a:endParaRPr/>
              </a:p>
            </p:txBody>
          </p:sp>
        </p:grpSp>
        <p:sp>
          <p:nvSpPr>
            <p:cNvPr id="41" name="TextBox 41"/>
            <p:cNvSpPr txBox="1"/>
            <p:nvPr/>
          </p:nvSpPr>
          <p:spPr>
            <a:xfrm>
              <a:off x="1223487" y="221742"/>
              <a:ext cx="6526080" cy="5567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499"/>
                </a:lnSpc>
              </a:pPr>
              <a:r>
                <a:rPr lang="en-US" sz="2499" b="1">
                  <a:solidFill>
                    <a:srgbClr val="113C42"/>
                  </a:solidFill>
                  <a:latin typeface="Arial Bold"/>
                  <a:ea typeface="Arial Bold"/>
                  <a:cs typeface="Arial Bold"/>
                  <a:sym typeface="Arial Bold"/>
                </a:rPr>
                <a:t>Student Welfare Center (SWC)</a:t>
              </a:r>
            </a:p>
          </p:txBody>
        </p:sp>
        <p:sp>
          <p:nvSpPr>
            <p:cNvPr id="42" name="TextBox 42"/>
            <p:cNvSpPr txBox="1"/>
            <p:nvPr/>
          </p:nvSpPr>
          <p:spPr>
            <a:xfrm>
              <a:off x="557339" y="935171"/>
              <a:ext cx="10125775" cy="44974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</a:pPr>
              <a:r>
                <a:rPr lang="en-US" sz="2000">
                  <a:solidFill>
                    <a:srgbClr val="113C42"/>
                  </a:solidFill>
                  <a:latin typeface="Arial"/>
                  <a:ea typeface="Arial"/>
                  <a:cs typeface="Arial"/>
                  <a:sym typeface="Arial"/>
                </a:rPr>
                <a:t>layanan terpadu (psikologi karier, hukum) 24 jam</a:t>
              </a:r>
            </a:p>
          </p:txBody>
        </p:sp>
        <p:sp>
          <p:nvSpPr>
            <p:cNvPr id="43" name="TextBox 43"/>
            <p:cNvSpPr txBox="1"/>
            <p:nvPr/>
          </p:nvSpPr>
          <p:spPr>
            <a:xfrm>
              <a:off x="557339" y="1400794"/>
              <a:ext cx="10125775" cy="35246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100"/>
                </a:lnSpc>
              </a:pPr>
              <a:r>
                <a:rPr lang="en-US" sz="1500" b="1">
                  <a:solidFill>
                    <a:srgbClr val="000000"/>
                  </a:solidFill>
                  <a:latin typeface="Arial Bold"/>
                  <a:ea typeface="Arial Bold"/>
                  <a:cs typeface="Arial Bold"/>
                  <a:sym typeface="Arial Bold"/>
                </a:rPr>
                <a:t>KPI: Utilisasi ≥ 500 mahasiswa/hari pada tahun 3</a:t>
              </a:r>
            </a:p>
          </p:txBody>
        </p:sp>
      </p:grpSp>
      <p:grpSp>
        <p:nvGrpSpPr>
          <p:cNvPr id="44" name="Group 44"/>
          <p:cNvGrpSpPr/>
          <p:nvPr/>
        </p:nvGrpSpPr>
        <p:grpSpPr>
          <a:xfrm>
            <a:off x="9585811" y="6167743"/>
            <a:ext cx="7785177" cy="1474194"/>
            <a:chOff x="0" y="0"/>
            <a:chExt cx="10380236" cy="1965593"/>
          </a:xfrm>
        </p:grpSpPr>
        <p:grpSp>
          <p:nvGrpSpPr>
            <p:cNvPr id="45" name="Group 45"/>
            <p:cNvGrpSpPr/>
            <p:nvPr/>
          </p:nvGrpSpPr>
          <p:grpSpPr>
            <a:xfrm>
              <a:off x="0" y="0"/>
              <a:ext cx="10380236" cy="1965593"/>
              <a:chOff x="0" y="0"/>
              <a:chExt cx="1601888" cy="303332"/>
            </a:xfrm>
          </p:grpSpPr>
          <p:sp>
            <p:nvSpPr>
              <p:cNvPr id="46" name="Freeform 46"/>
              <p:cNvSpPr/>
              <p:nvPr/>
            </p:nvSpPr>
            <p:spPr>
              <a:xfrm>
                <a:off x="0" y="0"/>
                <a:ext cx="1601888" cy="303332"/>
              </a:xfrm>
              <a:custGeom>
                <a:avLst/>
                <a:gdLst/>
                <a:ahLst/>
                <a:cxnLst/>
                <a:rect l="l" t="t" r="r" b="b"/>
                <a:pathLst>
                  <a:path w="1601888" h="303332">
                    <a:moveTo>
                      <a:pt x="0" y="0"/>
                    </a:moveTo>
                    <a:lnTo>
                      <a:pt x="1601888" y="0"/>
                    </a:lnTo>
                    <a:lnTo>
                      <a:pt x="1601888" y="303332"/>
                    </a:lnTo>
                    <a:lnTo>
                      <a:pt x="0" y="303332"/>
                    </a:lnTo>
                    <a:close/>
                  </a:path>
                </a:pathLst>
              </a:custGeom>
              <a:solidFill>
                <a:srgbClr val="FFFFFF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id="47" name="TextBox 47"/>
              <p:cNvSpPr txBox="1"/>
              <p:nvPr/>
            </p:nvSpPr>
            <p:spPr>
              <a:xfrm>
                <a:off x="0" y="-9525"/>
                <a:ext cx="1601888" cy="31285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99"/>
                  </a:lnSpc>
                </a:pPr>
                <a:endParaRPr/>
              </a:p>
            </p:txBody>
          </p:sp>
        </p:grpSp>
        <p:grpSp>
          <p:nvGrpSpPr>
            <p:cNvPr id="48" name="Group 48"/>
            <p:cNvGrpSpPr/>
            <p:nvPr/>
          </p:nvGrpSpPr>
          <p:grpSpPr>
            <a:xfrm>
              <a:off x="0" y="0"/>
              <a:ext cx="324113" cy="1965593"/>
              <a:chOff x="0" y="0"/>
              <a:chExt cx="64022" cy="388265"/>
            </a:xfrm>
          </p:grpSpPr>
          <p:sp>
            <p:nvSpPr>
              <p:cNvPr id="49" name="Freeform 49"/>
              <p:cNvSpPr/>
              <p:nvPr/>
            </p:nvSpPr>
            <p:spPr>
              <a:xfrm>
                <a:off x="0" y="0"/>
                <a:ext cx="64022" cy="388265"/>
              </a:xfrm>
              <a:custGeom>
                <a:avLst/>
                <a:gdLst/>
                <a:ahLst/>
                <a:cxnLst/>
                <a:rect l="l" t="t" r="r" b="b"/>
                <a:pathLst>
                  <a:path w="64022" h="388265">
                    <a:moveTo>
                      <a:pt x="0" y="0"/>
                    </a:moveTo>
                    <a:lnTo>
                      <a:pt x="64022" y="0"/>
                    </a:lnTo>
                    <a:lnTo>
                      <a:pt x="64022" y="388265"/>
                    </a:lnTo>
                    <a:lnTo>
                      <a:pt x="0" y="388265"/>
                    </a:lnTo>
                    <a:close/>
                  </a:path>
                </a:pathLst>
              </a:custGeom>
              <a:solidFill>
                <a:srgbClr val="0C838A"/>
              </a:solidFill>
            </p:spPr>
          </p:sp>
          <p:sp>
            <p:nvSpPr>
              <p:cNvPr id="50" name="TextBox 50"/>
              <p:cNvSpPr txBox="1"/>
              <p:nvPr/>
            </p:nvSpPr>
            <p:spPr>
              <a:xfrm>
                <a:off x="0" y="-9525"/>
                <a:ext cx="64022" cy="39779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99"/>
                  </a:lnSpc>
                </a:pPr>
                <a:endParaRPr/>
              </a:p>
            </p:txBody>
          </p:sp>
        </p:grpSp>
        <p:sp>
          <p:nvSpPr>
            <p:cNvPr id="51" name="TextBox 51"/>
            <p:cNvSpPr txBox="1"/>
            <p:nvPr/>
          </p:nvSpPr>
          <p:spPr>
            <a:xfrm>
              <a:off x="1453543" y="221742"/>
              <a:ext cx="6235522" cy="5567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499"/>
                </a:lnSpc>
              </a:pPr>
              <a:r>
                <a:rPr lang="en-US" sz="2499" b="1">
                  <a:solidFill>
                    <a:srgbClr val="113C42"/>
                  </a:solidFill>
                  <a:latin typeface="Arial Bold"/>
                  <a:ea typeface="Arial Bold"/>
                  <a:cs typeface="Arial Bold"/>
                  <a:sym typeface="Arial Bold"/>
                </a:rPr>
                <a:t>Perumahan dan KPR Dosen</a:t>
              </a:r>
            </a:p>
          </p:txBody>
        </p:sp>
        <p:sp>
          <p:nvSpPr>
            <p:cNvPr id="52" name="TextBox 52"/>
            <p:cNvSpPr txBox="1"/>
            <p:nvPr/>
          </p:nvSpPr>
          <p:spPr>
            <a:xfrm>
              <a:off x="532525" y="887663"/>
              <a:ext cx="9674948" cy="44974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</a:pPr>
              <a:r>
                <a:rPr lang="en-US" sz="2000">
                  <a:solidFill>
                    <a:srgbClr val="113C42"/>
                  </a:solidFill>
                  <a:latin typeface="Arial"/>
                  <a:ea typeface="Arial"/>
                  <a:cs typeface="Arial"/>
                  <a:sym typeface="Arial"/>
                </a:rPr>
                <a:t>Subsidi uang muka dan MoU KPR bunga rendah</a:t>
              </a:r>
            </a:p>
          </p:txBody>
        </p:sp>
        <p:sp>
          <p:nvSpPr>
            <p:cNvPr id="53" name="TextBox 53"/>
            <p:cNvSpPr txBox="1"/>
            <p:nvPr/>
          </p:nvSpPr>
          <p:spPr>
            <a:xfrm>
              <a:off x="532525" y="1289786"/>
              <a:ext cx="9674948" cy="35246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100"/>
                </a:lnSpc>
              </a:pPr>
              <a:r>
                <a:rPr lang="en-US" sz="1500" b="1">
                  <a:solidFill>
                    <a:srgbClr val="000000"/>
                  </a:solidFill>
                  <a:latin typeface="Arial Bold"/>
                  <a:ea typeface="Arial Bold"/>
                  <a:cs typeface="Arial Bold"/>
                  <a:sym typeface="Arial Bold"/>
                </a:rPr>
                <a:t>KPI: 200 dosen/tendik terbantu KPR setiap tahun</a:t>
              </a:r>
            </a:p>
          </p:txBody>
        </p:sp>
      </p:grpSp>
      <p:grpSp>
        <p:nvGrpSpPr>
          <p:cNvPr id="54" name="Group 54"/>
          <p:cNvGrpSpPr/>
          <p:nvPr/>
        </p:nvGrpSpPr>
        <p:grpSpPr>
          <a:xfrm>
            <a:off x="9585811" y="7908638"/>
            <a:ext cx="7785177" cy="1474194"/>
            <a:chOff x="0" y="0"/>
            <a:chExt cx="10380236" cy="1965593"/>
          </a:xfrm>
        </p:grpSpPr>
        <p:grpSp>
          <p:nvGrpSpPr>
            <p:cNvPr id="55" name="Group 55"/>
            <p:cNvGrpSpPr/>
            <p:nvPr/>
          </p:nvGrpSpPr>
          <p:grpSpPr>
            <a:xfrm>
              <a:off x="0" y="0"/>
              <a:ext cx="10380236" cy="1965593"/>
              <a:chOff x="0" y="0"/>
              <a:chExt cx="1601888" cy="303332"/>
            </a:xfrm>
          </p:grpSpPr>
          <p:sp>
            <p:nvSpPr>
              <p:cNvPr id="56" name="Freeform 56"/>
              <p:cNvSpPr/>
              <p:nvPr/>
            </p:nvSpPr>
            <p:spPr>
              <a:xfrm>
                <a:off x="0" y="0"/>
                <a:ext cx="1601888" cy="303332"/>
              </a:xfrm>
              <a:custGeom>
                <a:avLst/>
                <a:gdLst/>
                <a:ahLst/>
                <a:cxnLst/>
                <a:rect l="l" t="t" r="r" b="b"/>
                <a:pathLst>
                  <a:path w="1601888" h="303332">
                    <a:moveTo>
                      <a:pt x="0" y="0"/>
                    </a:moveTo>
                    <a:lnTo>
                      <a:pt x="1601888" y="0"/>
                    </a:lnTo>
                    <a:lnTo>
                      <a:pt x="1601888" y="303332"/>
                    </a:lnTo>
                    <a:lnTo>
                      <a:pt x="0" y="303332"/>
                    </a:lnTo>
                    <a:close/>
                  </a:path>
                </a:pathLst>
              </a:custGeom>
              <a:solidFill>
                <a:srgbClr val="FFFFFF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id="57" name="TextBox 57"/>
              <p:cNvSpPr txBox="1"/>
              <p:nvPr/>
            </p:nvSpPr>
            <p:spPr>
              <a:xfrm>
                <a:off x="0" y="-9525"/>
                <a:ext cx="1601888" cy="31285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99"/>
                  </a:lnSpc>
                </a:pPr>
                <a:endParaRPr/>
              </a:p>
            </p:txBody>
          </p:sp>
        </p:grpSp>
        <p:grpSp>
          <p:nvGrpSpPr>
            <p:cNvPr id="58" name="Group 58"/>
            <p:cNvGrpSpPr/>
            <p:nvPr/>
          </p:nvGrpSpPr>
          <p:grpSpPr>
            <a:xfrm>
              <a:off x="0" y="0"/>
              <a:ext cx="324113" cy="1965593"/>
              <a:chOff x="0" y="0"/>
              <a:chExt cx="64022" cy="388265"/>
            </a:xfrm>
          </p:grpSpPr>
          <p:sp>
            <p:nvSpPr>
              <p:cNvPr id="59" name="Freeform 59"/>
              <p:cNvSpPr/>
              <p:nvPr/>
            </p:nvSpPr>
            <p:spPr>
              <a:xfrm>
                <a:off x="0" y="0"/>
                <a:ext cx="64022" cy="388265"/>
              </a:xfrm>
              <a:custGeom>
                <a:avLst/>
                <a:gdLst/>
                <a:ahLst/>
                <a:cxnLst/>
                <a:rect l="l" t="t" r="r" b="b"/>
                <a:pathLst>
                  <a:path w="64022" h="388265">
                    <a:moveTo>
                      <a:pt x="0" y="0"/>
                    </a:moveTo>
                    <a:lnTo>
                      <a:pt x="64022" y="0"/>
                    </a:lnTo>
                    <a:lnTo>
                      <a:pt x="64022" y="388265"/>
                    </a:lnTo>
                    <a:lnTo>
                      <a:pt x="0" y="388265"/>
                    </a:lnTo>
                    <a:close/>
                  </a:path>
                </a:pathLst>
              </a:custGeom>
              <a:solidFill>
                <a:srgbClr val="0C838A"/>
              </a:solidFill>
            </p:spPr>
          </p:sp>
          <p:sp>
            <p:nvSpPr>
              <p:cNvPr id="60" name="TextBox 60"/>
              <p:cNvSpPr txBox="1"/>
              <p:nvPr/>
            </p:nvSpPr>
            <p:spPr>
              <a:xfrm>
                <a:off x="0" y="-9525"/>
                <a:ext cx="64022" cy="39779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99"/>
                  </a:lnSpc>
                </a:pPr>
                <a:endParaRPr/>
              </a:p>
            </p:txBody>
          </p:sp>
        </p:grpSp>
        <p:sp>
          <p:nvSpPr>
            <p:cNvPr id="61" name="TextBox 61"/>
            <p:cNvSpPr txBox="1"/>
            <p:nvPr/>
          </p:nvSpPr>
          <p:spPr>
            <a:xfrm>
              <a:off x="1423416" y="221742"/>
              <a:ext cx="6235522" cy="5566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499"/>
                </a:lnSpc>
              </a:pPr>
              <a:r>
                <a:rPr lang="en-US" sz="2499" b="1">
                  <a:solidFill>
                    <a:srgbClr val="113C42"/>
                  </a:solidFill>
                  <a:latin typeface="Arial Bold"/>
                  <a:ea typeface="Arial Bold"/>
                  <a:cs typeface="Arial Bold"/>
                  <a:sym typeface="Arial Bold"/>
                </a:rPr>
                <a:t>Dana Sosial (</a:t>
              </a:r>
              <a:r>
                <a:rPr lang="en-US" sz="2499" b="1" i="1">
                  <a:solidFill>
                    <a:srgbClr val="113C42"/>
                  </a:solidFill>
                  <a:latin typeface="Arial Bold Italics"/>
                  <a:ea typeface="Arial Bold Italics"/>
                  <a:cs typeface="Arial Bold Italics"/>
                  <a:sym typeface="Arial Bold Italics"/>
                </a:rPr>
                <a:t>Safety Net</a:t>
              </a:r>
              <a:r>
                <a:rPr lang="en-US" sz="2499" b="1">
                  <a:solidFill>
                    <a:srgbClr val="113C42"/>
                  </a:solidFill>
                  <a:latin typeface="Arial Bold"/>
                  <a:ea typeface="Arial Bold"/>
                  <a:cs typeface="Arial Bold"/>
                  <a:sym typeface="Arial Bold"/>
                </a:rPr>
                <a:t>)</a:t>
              </a:r>
            </a:p>
          </p:txBody>
        </p:sp>
        <p:sp>
          <p:nvSpPr>
            <p:cNvPr id="62" name="TextBox 62"/>
            <p:cNvSpPr txBox="1"/>
            <p:nvPr/>
          </p:nvSpPr>
          <p:spPr>
            <a:xfrm>
              <a:off x="532525" y="887663"/>
              <a:ext cx="9674948" cy="44974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</a:pPr>
              <a:r>
                <a:rPr lang="en-US" sz="2000">
                  <a:solidFill>
                    <a:srgbClr val="113C42"/>
                  </a:solidFill>
                  <a:latin typeface="Arial"/>
                  <a:ea typeface="Arial"/>
                  <a:cs typeface="Arial"/>
                  <a:sym typeface="Arial"/>
                </a:rPr>
                <a:t>Skema solidaritas musibah, sakit kritis, dan bencana</a:t>
              </a:r>
            </a:p>
          </p:txBody>
        </p:sp>
        <p:sp>
          <p:nvSpPr>
            <p:cNvPr id="63" name="TextBox 63"/>
            <p:cNvSpPr txBox="1"/>
            <p:nvPr/>
          </p:nvSpPr>
          <p:spPr>
            <a:xfrm>
              <a:off x="532525" y="1289786"/>
              <a:ext cx="9674948" cy="35246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100"/>
                </a:lnSpc>
              </a:pPr>
              <a:r>
                <a:rPr lang="en-US" sz="1500" b="1">
                  <a:solidFill>
                    <a:srgbClr val="000000"/>
                  </a:solidFill>
                  <a:latin typeface="Arial Bold"/>
                  <a:ea typeface="Arial Bold"/>
                  <a:cs typeface="Arial Bold"/>
                  <a:sym typeface="Arial Bold"/>
                </a:rPr>
                <a:t>KPI: Rp 2 Miliar terkumpul dalam 2 tahun</a:t>
              </a:r>
            </a:p>
          </p:txBody>
        </p:sp>
      </p:grpSp>
      <p:sp>
        <p:nvSpPr>
          <p:cNvPr id="64" name="Freeform 64"/>
          <p:cNvSpPr/>
          <p:nvPr/>
        </p:nvSpPr>
        <p:spPr>
          <a:xfrm>
            <a:off x="1302268" y="2884368"/>
            <a:ext cx="434704" cy="395581"/>
          </a:xfrm>
          <a:custGeom>
            <a:avLst/>
            <a:gdLst/>
            <a:ahLst/>
            <a:cxnLst/>
            <a:rect l="l" t="t" r="r" b="b"/>
            <a:pathLst>
              <a:path w="434704" h="395581">
                <a:moveTo>
                  <a:pt x="0" y="0"/>
                </a:moveTo>
                <a:lnTo>
                  <a:pt x="434704" y="0"/>
                </a:lnTo>
                <a:lnTo>
                  <a:pt x="434704" y="395581"/>
                </a:lnTo>
                <a:lnTo>
                  <a:pt x="0" y="39558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5" name="Freeform 65"/>
          <p:cNvSpPr/>
          <p:nvPr/>
        </p:nvSpPr>
        <p:spPr>
          <a:xfrm>
            <a:off x="1330223" y="4576613"/>
            <a:ext cx="406749" cy="484225"/>
          </a:xfrm>
          <a:custGeom>
            <a:avLst/>
            <a:gdLst/>
            <a:ahLst/>
            <a:cxnLst/>
            <a:rect l="l" t="t" r="r" b="b"/>
            <a:pathLst>
              <a:path w="406749" h="484225">
                <a:moveTo>
                  <a:pt x="0" y="0"/>
                </a:moveTo>
                <a:lnTo>
                  <a:pt x="406749" y="0"/>
                </a:lnTo>
                <a:lnTo>
                  <a:pt x="406749" y="484225"/>
                </a:lnTo>
                <a:lnTo>
                  <a:pt x="0" y="48422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6" name="Freeform 66"/>
          <p:cNvSpPr/>
          <p:nvPr/>
        </p:nvSpPr>
        <p:spPr>
          <a:xfrm>
            <a:off x="1330223" y="6320143"/>
            <a:ext cx="360869" cy="424552"/>
          </a:xfrm>
          <a:custGeom>
            <a:avLst/>
            <a:gdLst/>
            <a:ahLst/>
            <a:cxnLst/>
            <a:rect l="l" t="t" r="r" b="b"/>
            <a:pathLst>
              <a:path w="360869" h="424552">
                <a:moveTo>
                  <a:pt x="0" y="0"/>
                </a:moveTo>
                <a:lnTo>
                  <a:pt x="360869" y="0"/>
                </a:lnTo>
                <a:lnTo>
                  <a:pt x="360869" y="424552"/>
                </a:lnTo>
                <a:lnTo>
                  <a:pt x="0" y="42455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7" name="Freeform 67"/>
          <p:cNvSpPr/>
          <p:nvPr/>
        </p:nvSpPr>
        <p:spPr>
          <a:xfrm>
            <a:off x="1301353" y="8061038"/>
            <a:ext cx="389739" cy="475291"/>
          </a:xfrm>
          <a:custGeom>
            <a:avLst/>
            <a:gdLst/>
            <a:ahLst/>
            <a:cxnLst/>
            <a:rect l="l" t="t" r="r" b="b"/>
            <a:pathLst>
              <a:path w="389739" h="475291">
                <a:moveTo>
                  <a:pt x="0" y="0"/>
                </a:moveTo>
                <a:lnTo>
                  <a:pt x="389739" y="0"/>
                </a:lnTo>
                <a:lnTo>
                  <a:pt x="389739" y="475291"/>
                </a:lnTo>
                <a:lnTo>
                  <a:pt x="0" y="4752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68" name="Freeform 68"/>
          <p:cNvSpPr/>
          <p:nvPr/>
        </p:nvSpPr>
        <p:spPr>
          <a:xfrm>
            <a:off x="10023805" y="6296358"/>
            <a:ext cx="578499" cy="448336"/>
          </a:xfrm>
          <a:custGeom>
            <a:avLst/>
            <a:gdLst/>
            <a:ahLst/>
            <a:cxnLst/>
            <a:rect l="l" t="t" r="r" b="b"/>
            <a:pathLst>
              <a:path w="578499" h="448336">
                <a:moveTo>
                  <a:pt x="0" y="0"/>
                </a:moveTo>
                <a:lnTo>
                  <a:pt x="578498" y="0"/>
                </a:lnTo>
                <a:lnTo>
                  <a:pt x="578498" y="448337"/>
                </a:lnTo>
                <a:lnTo>
                  <a:pt x="0" y="44833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9" name="Freeform 69"/>
          <p:cNvSpPr/>
          <p:nvPr/>
        </p:nvSpPr>
        <p:spPr>
          <a:xfrm>
            <a:off x="10023805" y="8061038"/>
            <a:ext cx="531261" cy="446259"/>
          </a:xfrm>
          <a:custGeom>
            <a:avLst/>
            <a:gdLst/>
            <a:ahLst/>
            <a:cxnLst/>
            <a:rect l="l" t="t" r="r" b="b"/>
            <a:pathLst>
              <a:path w="531261" h="446259">
                <a:moveTo>
                  <a:pt x="0" y="0"/>
                </a:moveTo>
                <a:lnTo>
                  <a:pt x="531261" y="0"/>
                </a:lnTo>
                <a:lnTo>
                  <a:pt x="531261" y="446259"/>
                </a:lnTo>
                <a:lnTo>
                  <a:pt x="0" y="44625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70" name="TextBox 70"/>
          <p:cNvSpPr txBox="1"/>
          <p:nvPr/>
        </p:nvSpPr>
        <p:spPr>
          <a:xfrm>
            <a:off x="940381" y="680733"/>
            <a:ext cx="13220505" cy="15238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99"/>
              </a:lnSpc>
            </a:pPr>
            <a:r>
              <a:rPr lang="en-US" sz="4999" b="1">
                <a:solidFill>
                  <a:srgbClr val="009999"/>
                </a:solidFill>
                <a:latin typeface="Arial Bold"/>
                <a:ea typeface="Arial Bold"/>
                <a:cs typeface="Arial Bold"/>
                <a:sym typeface="Arial Bold"/>
              </a:rPr>
              <a:t>PILAR 1 |</a:t>
            </a:r>
            <a:r>
              <a:rPr lang="en-US" sz="4999" b="1">
                <a:solidFill>
                  <a:srgbClr val="113C42"/>
                </a:solidFill>
                <a:latin typeface="Arial Bold"/>
                <a:ea typeface="Arial Bold"/>
                <a:cs typeface="Arial Bold"/>
                <a:sym typeface="Arial Bold"/>
              </a:rPr>
              <a:t> Kesejateraan Sivitas Akademika </a:t>
            </a:r>
          </a:p>
          <a:p>
            <a:pPr algn="l">
              <a:lnSpc>
                <a:spcPts val="5999"/>
              </a:lnSpc>
            </a:pPr>
            <a:r>
              <a:rPr lang="en-US" sz="4999" b="1">
                <a:solidFill>
                  <a:srgbClr val="113C42"/>
                </a:solidFill>
                <a:latin typeface="Arial Bold"/>
                <a:ea typeface="Arial Bold"/>
                <a:cs typeface="Arial Bold"/>
                <a:sym typeface="Arial Bold"/>
              </a:rPr>
              <a:t>(Welfare First)</a:t>
            </a:r>
          </a:p>
        </p:txBody>
      </p:sp>
      <p:grpSp>
        <p:nvGrpSpPr>
          <p:cNvPr id="71" name="Group 71"/>
          <p:cNvGrpSpPr/>
          <p:nvPr/>
        </p:nvGrpSpPr>
        <p:grpSpPr>
          <a:xfrm>
            <a:off x="5466903" y="1634583"/>
            <a:ext cx="2956569" cy="430117"/>
            <a:chOff x="0" y="0"/>
            <a:chExt cx="778685" cy="113282"/>
          </a:xfrm>
        </p:grpSpPr>
        <p:sp>
          <p:nvSpPr>
            <p:cNvPr id="72" name="Freeform 72"/>
            <p:cNvSpPr/>
            <p:nvPr/>
          </p:nvSpPr>
          <p:spPr>
            <a:xfrm>
              <a:off x="0" y="0"/>
              <a:ext cx="778685" cy="113282"/>
            </a:xfrm>
            <a:custGeom>
              <a:avLst/>
              <a:gdLst/>
              <a:ahLst/>
              <a:cxnLst/>
              <a:rect l="l" t="t" r="r" b="b"/>
              <a:pathLst>
                <a:path w="778685" h="113282">
                  <a:moveTo>
                    <a:pt x="36660" y="0"/>
                  </a:moveTo>
                  <a:lnTo>
                    <a:pt x="742025" y="0"/>
                  </a:lnTo>
                  <a:cubicBezTo>
                    <a:pt x="762272" y="0"/>
                    <a:pt x="778685" y="16413"/>
                    <a:pt x="778685" y="36660"/>
                  </a:cubicBezTo>
                  <a:lnTo>
                    <a:pt x="778685" y="76622"/>
                  </a:lnTo>
                  <a:cubicBezTo>
                    <a:pt x="778685" y="96869"/>
                    <a:pt x="762272" y="113282"/>
                    <a:pt x="742025" y="113282"/>
                  </a:cubicBezTo>
                  <a:lnTo>
                    <a:pt x="36660" y="113282"/>
                  </a:lnTo>
                  <a:cubicBezTo>
                    <a:pt x="16413" y="113282"/>
                    <a:pt x="0" y="96869"/>
                    <a:pt x="0" y="76622"/>
                  </a:cubicBezTo>
                  <a:lnTo>
                    <a:pt x="0" y="36660"/>
                  </a:lnTo>
                  <a:cubicBezTo>
                    <a:pt x="0" y="16413"/>
                    <a:pt x="16413" y="0"/>
                    <a:pt x="3666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E7AA51">
                    <a:alpha val="100000"/>
                  </a:srgbClr>
                </a:gs>
                <a:gs pos="33333">
                  <a:srgbClr val="FFE499">
                    <a:alpha val="100000"/>
                  </a:srgbClr>
                </a:gs>
                <a:gs pos="66667">
                  <a:srgbClr val="E7AA51">
                    <a:alpha val="100000"/>
                  </a:srgbClr>
                </a:gs>
                <a:gs pos="100000">
                  <a:srgbClr val="AC7031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73" name="TextBox 73"/>
            <p:cNvSpPr txBox="1"/>
            <p:nvPr/>
          </p:nvSpPr>
          <p:spPr>
            <a:xfrm>
              <a:off x="0" y="-19050"/>
              <a:ext cx="778685" cy="13233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19"/>
                </a:lnSpc>
              </a:pPr>
              <a:endParaRPr/>
            </a:p>
          </p:txBody>
        </p:sp>
      </p:grpSp>
      <p:sp>
        <p:nvSpPr>
          <p:cNvPr id="74" name="TextBox 74"/>
          <p:cNvSpPr txBox="1"/>
          <p:nvPr/>
        </p:nvSpPr>
        <p:spPr>
          <a:xfrm>
            <a:off x="5601208" y="1651226"/>
            <a:ext cx="2770615" cy="3492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Terhubung ke IKU 12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83666" y="3657070"/>
            <a:ext cx="6642872" cy="6629930"/>
            <a:chOff x="0" y="0"/>
            <a:chExt cx="9815866" cy="979674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9815929" cy="9796733"/>
            </a:xfrm>
            <a:custGeom>
              <a:avLst/>
              <a:gdLst/>
              <a:ahLst/>
              <a:cxnLst/>
              <a:rect l="l" t="t" r="r" b="b"/>
              <a:pathLst>
                <a:path w="9815929" h="9796733">
                  <a:moveTo>
                    <a:pt x="0" y="0"/>
                  </a:moveTo>
                  <a:lnTo>
                    <a:pt x="9815929" y="0"/>
                  </a:lnTo>
                  <a:lnTo>
                    <a:pt x="9815929" y="9796733"/>
                  </a:lnTo>
                  <a:lnTo>
                    <a:pt x="0" y="97967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19068" r="-112914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17987774" y="9524418"/>
            <a:ext cx="1620440" cy="429387"/>
            <a:chOff x="0" y="0"/>
            <a:chExt cx="2160586" cy="572516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160587" cy="572516"/>
            </a:xfrm>
            <a:custGeom>
              <a:avLst/>
              <a:gdLst/>
              <a:ahLst/>
              <a:cxnLst/>
              <a:rect l="l" t="t" r="r" b="b"/>
              <a:pathLst>
                <a:path w="2160587" h="572516">
                  <a:moveTo>
                    <a:pt x="0" y="0"/>
                  </a:moveTo>
                  <a:lnTo>
                    <a:pt x="2160587" y="0"/>
                  </a:lnTo>
                  <a:lnTo>
                    <a:pt x="2160587" y="572516"/>
                  </a:lnTo>
                  <a:lnTo>
                    <a:pt x="0" y="5725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15642" r="-15642"/>
              </a:stretch>
            </a:blipFill>
          </p:spPr>
        </p:sp>
      </p:grpSp>
      <p:grpSp>
        <p:nvGrpSpPr>
          <p:cNvPr id="6" name="Group 6"/>
          <p:cNvGrpSpPr/>
          <p:nvPr/>
        </p:nvGrpSpPr>
        <p:grpSpPr>
          <a:xfrm>
            <a:off x="9144000" y="333195"/>
            <a:ext cx="8507764" cy="1411451"/>
            <a:chOff x="0" y="0"/>
            <a:chExt cx="11343686" cy="1881934"/>
          </a:xfrm>
        </p:grpSpPr>
        <p:grpSp>
          <p:nvGrpSpPr>
            <p:cNvPr id="7" name="Group 7"/>
            <p:cNvGrpSpPr/>
            <p:nvPr/>
          </p:nvGrpSpPr>
          <p:grpSpPr>
            <a:xfrm>
              <a:off x="0" y="0"/>
              <a:ext cx="11343686" cy="1881934"/>
              <a:chOff x="0" y="0"/>
              <a:chExt cx="1828387" cy="303332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1828387" cy="303332"/>
              </a:xfrm>
              <a:custGeom>
                <a:avLst/>
                <a:gdLst/>
                <a:ahLst/>
                <a:cxnLst/>
                <a:rect l="l" t="t" r="r" b="b"/>
                <a:pathLst>
                  <a:path w="1828387" h="303332">
                    <a:moveTo>
                      <a:pt x="0" y="0"/>
                    </a:moveTo>
                    <a:lnTo>
                      <a:pt x="1828387" y="0"/>
                    </a:lnTo>
                    <a:lnTo>
                      <a:pt x="1828387" y="303332"/>
                    </a:lnTo>
                    <a:lnTo>
                      <a:pt x="0" y="303332"/>
                    </a:lnTo>
                    <a:close/>
                  </a:path>
                </a:pathLst>
              </a:custGeom>
              <a:solidFill>
                <a:srgbClr val="FFFFFF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id="9" name="TextBox 9"/>
              <p:cNvSpPr txBox="1"/>
              <p:nvPr/>
            </p:nvSpPr>
            <p:spPr>
              <a:xfrm>
                <a:off x="0" y="-9525"/>
                <a:ext cx="1828387" cy="31285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99"/>
                  </a:lnSpc>
                </a:pPr>
                <a:endParaRPr/>
              </a:p>
            </p:txBody>
          </p:sp>
        </p:grpSp>
        <p:grpSp>
          <p:nvGrpSpPr>
            <p:cNvPr id="10" name="Group 10"/>
            <p:cNvGrpSpPr/>
            <p:nvPr/>
          </p:nvGrpSpPr>
          <p:grpSpPr>
            <a:xfrm>
              <a:off x="0" y="0"/>
              <a:ext cx="354196" cy="1881934"/>
              <a:chOff x="0" y="0"/>
              <a:chExt cx="73075" cy="388265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73075" cy="388265"/>
              </a:xfrm>
              <a:custGeom>
                <a:avLst/>
                <a:gdLst/>
                <a:ahLst/>
                <a:cxnLst/>
                <a:rect l="l" t="t" r="r" b="b"/>
                <a:pathLst>
                  <a:path w="73075" h="388265">
                    <a:moveTo>
                      <a:pt x="0" y="0"/>
                    </a:moveTo>
                    <a:lnTo>
                      <a:pt x="73075" y="0"/>
                    </a:lnTo>
                    <a:lnTo>
                      <a:pt x="73075" y="388265"/>
                    </a:lnTo>
                    <a:lnTo>
                      <a:pt x="0" y="388265"/>
                    </a:lnTo>
                    <a:close/>
                  </a:path>
                </a:pathLst>
              </a:custGeom>
              <a:solidFill>
                <a:srgbClr val="0C838A"/>
              </a:solidFill>
            </p:spPr>
          </p:sp>
          <p:sp>
            <p:nvSpPr>
              <p:cNvPr id="12" name="TextBox 12"/>
              <p:cNvSpPr txBox="1"/>
              <p:nvPr/>
            </p:nvSpPr>
            <p:spPr>
              <a:xfrm>
                <a:off x="0" y="-9525"/>
                <a:ext cx="73075" cy="39779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99"/>
                  </a:lnSpc>
                </a:pPr>
                <a:endParaRPr/>
              </a:p>
            </p:txBody>
          </p:sp>
        </p:grpSp>
        <p:sp>
          <p:nvSpPr>
            <p:cNvPr id="13" name="TextBox 13"/>
            <p:cNvSpPr txBox="1"/>
            <p:nvPr/>
          </p:nvSpPr>
          <p:spPr>
            <a:xfrm>
              <a:off x="1205425" y="289704"/>
              <a:ext cx="6371003" cy="53491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351"/>
                </a:lnSpc>
              </a:pPr>
              <a:r>
                <a:rPr lang="en-US" sz="2393" b="1">
                  <a:solidFill>
                    <a:srgbClr val="113C42"/>
                  </a:solidFill>
                  <a:latin typeface="Arial Bold"/>
                  <a:ea typeface="Arial Bold"/>
                  <a:cs typeface="Arial Bold"/>
                  <a:sym typeface="Arial Bold"/>
                </a:rPr>
                <a:t>UNMUL Holding dan Unit Bisnis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581951" y="776996"/>
              <a:ext cx="10572936" cy="4326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680"/>
                </a:lnSpc>
              </a:pPr>
              <a:r>
                <a:rPr lang="en-US" sz="1914">
                  <a:solidFill>
                    <a:srgbClr val="113C42"/>
                  </a:solidFill>
                  <a:latin typeface="Arial"/>
                  <a:ea typeface="Arial"/>
                  <a:cs typeface="Arial"/>
                  <a:sym typeface="Arial"/>
                </a:rPr>
                <a:t>Pembentukan BUPT dan Science dan Technology Park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581951" y="1265966"/>
              <a:ext cx="10572936" cy="33949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010"/>
                </a:lnSpc>
              </a:pPr>
              <a:r>
                <a:rPr lang="en-US" sz="1436" b="1">
                  <a:solidFill>
                    <a:srgbClr val="000000"/>
                  </a:solidFill>
                  <a:latin typeface="Arial Bold"/>
                  <a:ea typeface="Arial Bold"/>
                  <a:cs typeface="Arial Bold"/>
                  <a:sym typeface="Arial Bold"/>
                </a:rPr>
                <a:t>KPI: 4 unit bisnis aktif dan profit pada tahun 3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9144000" y="8485310"/>
            <a:ext cx="8507764" cy="1411451"/>
            <a:chOff x="0" y="0"/>
            <a:chExt cx="11343686" cy="1881934"/>
          </a:xfrm>
        </p:grpSpPr>
        <p:grpSp>
          <p:nvGrpSpPr>
            <p:cNvPr id="17" name="Group 17"/>
            <p:cNvGrpSpPr/>
            <p:nvPr/>
          </p:nvGrpSpPr>
          <p:grpSpPr>
            <a:xfrm>
              <a:off x="0" y="0"/>
              <a:ext cx="11343686" cy="1881934"/>
              <a:chOff x="0" y="0"/>
              <a:chExt cx="1828387" cy="303332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0" y="0"/>
                <a:ext cx="1828387" cy="303332"/>
              </a:xfrm>
              <a:custGeom>
                <a:avLst/>
                <a:gdLst/>
                <a:ahLst/>
                <a:cxnLst/>
                <a:rect l="l" t="t" r="r" b="b"/>
                <a:pathLst>
                  <a:path w="1828387" h="303332">
                    <a:moveTo>
                      <a:pt x="0" y="0"/>
                    </a:moveTo>
                    <a:lnTo>
                      <a:pt x="1828387" y="0"/>
                    </a:lnTo>
                    <a:lnTo>
                      <a:pt x="1828387" y="303332"/>
                    </a:lnTo>
                    <a:lnTo>
                      <a:pt x="0" y="303332"/>
                    </a:lnTo>
                    <a:close/>
                  </a:path>
                </a:pathLst>
              </a:custGeom>
              <a:solidFill>
                <a:srgbClr val="FFFFFF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id="19" name="TextBox 19"/>
              <p:cNvSpPr txBox="1"/>
              <p:nvPr/>
            </p:nvSpPr>
            <p:spPr>
              <a:xfrm>
                <a:off x="0" y="-9525"/>
                <a:ext cx="1828387" cy="31285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99"/>
                  </a:lnSpc>
                </a:pPr>
                <a:endParaRPr/>
              </a:p>
            </p:txBody>
          </p:sp>
        </p:grpSp>
        <p:grpSp>
          <p:nvGrpSpPr>
            <p:cNvPr id="20" name="Group 20"/>
            <p:cNvGrpSpPr/>
            <p:nvPr/>
          </p:nvGrpSpPr>
          <p:grpSpPr>
            <a:xfrm>
              <a:off x="0" y="0"/>
              <a:ext cx="354196" cy="1881934"/>
              <a:chOff x="0" y="0"/>
              <a:chExt cx="73075" cy="388265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0" y="0"/>
                <a:ext cx="73075" cy="388265"/>
              </a:xfrm>
              <a:custGeom>
                <a:avLst/>
                <a:gdLst/>
                <a:ahLst/>
                <a:cxnLst/>
                <a:rect l="l" t="t" r="r" b="b"/>
                <a:pathLst>
                  <a:path w="73075" h="388265">
                    <a:moveTo>
                      <a:pt x="0" y="0"/>
                    </a:moveTo>
                    <a:lnTo>
                      <a:pt x="73075" y="0"/>
                    </a:lnTo>
                    <a:lnTo>
                      <a:pt x="73075" y="388265"/>
                    </a:lnTo>
                    <a:lnTo>
                      <a:pt x="0" y="388265"/>
                    </a:lnTo>
                    <a:close/>
                  </a:path>
                </a:pathLst>
              </a:custGeom>
              <a:solidFill>
                <a:srgbClr val="0C838A"/>
              </a:solidFill>
            </p:spPr>
          </p:sp>
          <p:sp>
            <p:nvSpPr>
              <p:cNvPr id="22" name="TextBox 22"/>
              <p:cNvSpPr txBox="1"/>
              <p:nvPr/>
            </p:nvSpPr>
            <p:spPr>
              <a:xfrm>
                <a:off x="0" y="-9525"/>
                <a:ext cx="73075" cy="39779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99"/>
                  </a:lnSpc>
                </a:pPr>
                <a:endParaRPr/>
              </a:p>
            </p:txBody>
          </p:sp>
        </p:grpSp>
        <p:sp>
          <p:nvSpPr>
            <p:cNvPr id="23" name="TextBox 23"/>
            <p:cNvSpPr txBox="1"/>
            <p:nvPr/>
          </p:nvSpPr>
          <p:spPr>
            <a:xfrm>
              <a:off x="1173236" y="134895"/>
              <a:ext cx="5526445" cy="53491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351"/>
                </a:lnSpc>
              </a:pPr>
              <a:r>
                <a:rPr lang="en-US" sz="2393" b="1">
                  <a:solidFill>
                    <a:srgbClr val="113C42"/>
                  </a:solidFill>
                  <a:latin typeface="Arial Bold"/>
                  <a:ea typeface="Arial Bold"/>
                  <a:cs typeface="Arial Bold"/>
                  <a:sym typeface="Arial Bold"/>
                </a:rPr>
                <a:t>Roadmap PTNBH Non-UKT</a:t>
              </a:r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581951" y="700846"/>
              <a:ext cx="10572936" cy="43261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680"/>
                </a:lnSpc>
              </a:pPr>
              <a:r>
                <a:rPr lang="en-US" sz="1914">
                  <a:solidFill>
                    <a:srgbClr val="113C42"/>
                  </a:solidFill>
                  <a:latin typeface="Arial"/>
                  <a:ea typeface="Arial"/>
                  <a:cs typeface="Arial"/>
                  <a:sym typeface="Arial"/>
                </a:rPr>
                <a:t>Transisi status tanpa membebani kenaikan UKT mahasiswa</a:t>
              </a:r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581951" y="1346270"/>
              <a:ext cx="10572936" cy="33949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010"/>
                </a:lnSpc>
              </a:pPr>
              <a:r>
                <a:rPr lang="en-US" sz="1436" b="1">
                  <a:solidFill>
                    <a:srgbClr val="000000"/>
                  </a:solidFill>
                  <a:latin typeface="Arial Bold"/>
                  <a:ea typeface="Arial Bold"/>
                  <a:cs typeface="Arial Bold"/>
                  <a:sym typeface="Arial Bold"/>
                </a:rPr>
                <a:t>KPI: Status PTNBH efektif dan 30% PNBP pada 2030</a:t>
              </a:r>
            </a:p>
          </p:txBody>
        </p:sp>
        <p:sp>
          <p:nvSpPr>
            <p:cNvPr id="26" name="Freeform 26"/>
            <p:cNvSpPr/>
            <p:nvPr/>
          </p:nvSpPr>
          <p:spPr>
            <a:xfrm>
              <a:off x="556616" y="186562"/>
              <a:ext cx="532410" cy="479169"/>
            </a:xfrm>
            <a:custGeom>
              <a:avLst/>
              <a:gdLst/>
              <a:ahLst/>
              <a:cxnLst/>
              <a:rect l="l" t="t" r="r" b="b"/>
              <a:pathLst>
                <a:path w="532410" h="479169">
                  <a:moveTo>
                    <a:pt x="0" y="0"/>
                  </a:moveTo>
                  <a:lnTo>
                    <a:pt x="532411" y="0"/>
                  </a:lnTo>
                  <a:lnTo>
                    <a:pt x="532411" y="479169"/>
                  </a:lnTo>
                  <a:lnTo>
                    <a:pt x="0" y="47916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27" name="Group 27"/>
          <p:cNvGrpSpPr/>
          <p:nvPr/>
        </p:nvGrpSpPr>
        <p:grpSpPr>
          <a:xfrm>
            <a:off x="9144000" y="2001715"/>
            <a:ext cx="8507764" cy="1411451"/>
            <a:chOff x="0" y="0"/>
            <a:chExt cx="11343686" cy="1881934"/>
          </a:xfrm>
        </p:grpSpPr>
        <p:grpSp>
          <p:nvGrpSpPr>
            <p:cNvPr id="28" name="Group 28"/>
            <p:cNvGrpSpPr/>
            <p:nvPr/>
          </p:nvGrpSpPr>
          <p:grpSpPr>
            <a:xfrm>
              <a:off x="0" y="0"/>
              <a:ext cx="11343686" cy="1881934"/>
              <a:chOff x="0" y="0"/>
              <a:chExt cx="1828387" cy="303332"/>
            </a:xfrm>
          </p:grpSpPr>
          <p:sp>
            <p:nvSpPr>
              <p:cNvPr id="29" name="Freeform 29"/>
              <p:cNvSpPr/>
              <p:nvPr/>
            </p:nvSpPr>
            <p:spPr>
              <a:xfrm>
                <a:off x="0" y="0"/>
                <a:ext cx="1828387" cy="303332"/>
              </a:xfrm>
              <a:custGeom>
                <a:avLst/>
                <a:gdLst/>
                <a:ahLst/>
                <a:cxnLst/>
                <a:rect l="l" t="t" r="r" b="b"/>
                <a:pathLst>
                  <a:path w="1828387" h="303332">
                    <a:moveTo>
                      <a:pt x="0" y="0"/>
                    </a:moveTo>
                    <a:lnTo>
                      <a:pt x="1828387" y="0"/>
                    </a:lnTo>
                    <a:lnTo>
                      <a:pt x="1828387" y="303332"/>
                    </a:lnTo>
                    <a:lnTo>
                      <a:pt x="0" y="303332"/>
                    </a:lnTo>
                    <a:close/>
                  </a:path>
                </a:pathLst>
              </a:custGeom>
              <a:solidFill>
                <a:srgbClr val="FFFFFF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id="30" name="TextBox 30"/>
              <p:cNvSpPr txBox="1"/>
              <p:nvPr/>
            </p:nvSpPr>
            <p:spPr>
              <a:xfrm>
                <a:off x="0" y="-9525"/>
                <a:ext cx="1828387" cy="31285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99"/>
                  </a:lnSpc>
                </a:pPr>
                <a:endParaRPr/>
              </a:p>
            </p:txBody>
          </p:sp>
        </p:grpSp>
        <p:grpSp>
          <p:nvGrpSpPr>
            <p:cNvPr id="31" name="Group 31"/>
            <p:cNvGrpSpPr/>
            <p:nvPr/>
          </p:nvGrpSpPr>
          <p:grpSpPr>
            <a:xfrm>
              <a:off x="0" y="0"/>
              <a:ext cx="354196" cy="1881934"/>
              <a:chOff x="0" y="0"/>
              <a:chExt cx="73075" cy="388265"/>
            </a:xfrm>
          </p:grpSpPr>
          <p:sp>
            <p:nvSpPr>
              <p:cNvPr id="32" name="Freeform 32"/>
              <p:cNvSpPr/>
              <p:nvPr/>
            </p:nvSpPr>
            <p:spPr>
              <a:xfrm>
                <a:off x="0" y="0"/>
                <a:ext cx="73075" cy="388265"/>
              </a:xfrm>
              <a:custGeom>
                <a:avLst/>
                <a:gdLst/>
                <a:ahLst/>
                <a:cxnLst/>
                <a:rect l="l" t="t" r="r" b="b"/>
                <a:pathLst>
                  <a:path w="73075" h="388265">
                    <a:moveTo>
                      <a:pt x="0" y="0"/>
                    </a:moveTo>
                    <a:lnTo>
                      <a:pt x="73075" y="0"/>
                    </a:lnTo>
                    <a:lnTo>
                      <a:pt x="73075" y="388265"/>
                    </a:lnTo>
                    <a:lnTo>
                      <a:pt x="0" y="388265"/>
                    </a:lnTo>
                    <a:close/>
                  </a:path>
                </a:pathLst>
              </a:custGeom>
              <a:solidFill>
                <a:srgbClr val="0C838A"/>
              </a:solidFill>
            </p:spPr>
          </p:sp>
          <p:sp>
            <p:nvSpPr>
              <p:cNvPr id="33" name="TextBox 33"/>
              <p:cNvSpPr txBox="1"/>
              <p:nvPr/>
            </p:nvSpPr>
            <p:spPr>
              <a:xfrm>
                <a:off x="0" y="-9525"/>
                <a:ext cx="73075" cy="39779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99"/>
                  </a:lnSpc>
                </a:pPr>
                <a:endParaRPr/>
              </a:p>
            </p:txBody>
          </p:sp>
        </p:grpSp>
        <p:sp>
          <p:nvSpPr>
            <p:cNvPr id="34" name="TextBox 34"/>
            <p:cNvSpPr txBox="1"/>
            <p:nvPr/>
          </p:nvSpPr>
          <p:spPr>
            <a:xfrm>
              <a:off x="1065311" y="294077"/>
              <a:ext cx="6901306" cy="5347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351"/>
                </a:lnSpc>
              </a:pPr>
              <a:r>
                <a:rPr lang="en-US" sz="2393" b="1">
                  <a:solidFill>
                    <a:srgbClr val="113C42"/>
                  </a:solidFill>
                  <a:latin typeface="Arial Bold"/>
                  <a:ea typeface="Arial Bold"/>
                  <a:cs typeface="Arial Bold"/>
                  <a:sym typeface="Arial Bold"/>
                </a:rPr>
                <a:t>Agroforestri dan Bisnis Tropis</a:t>
              </a:r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581951" y="781250"/>
              <a:ext cx="10572936" cy="4326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680"/>
                </a:lnSpc>
              </a:pPr>
              <a:r>
                <a:rPr lang="en-US" sz="1914">
                  <a:solidFill>
                    <a:srgbClr val="113C42"/>
                  </a:solidFill>
                  <a:latin typeface="Arial"/>
                  <a:ea typeface="Arial"/>
                  <a:cs typeface="Arial"/>
                  <a:sym typeface="Arial"/>
                </a:rPr>
                <a:t>Komersialisasi hasil hutan non-kayu dan kebun percobaan</a:t>
              </a:r>
            </a:p>
          </p:txBody>
        </p:sp>
        <p:sp>
          <p:nvSpPr>
            <p:cNvPr id="36" name="TextBox 36"/>
            <p:cNvSpPr txBox="1"/>
            <p:nvPr/>
          </p:nvSpPr>
          <p:spPr>
            <a:xfrm>
              <a:off x="581951" y="1346270"/>
              <a:ext cx="10572936" cy="33949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010"/>
                </a:lnSpc>
              </a:pPr>
              <a:r>
                <a:rPr lang="en-US" sz="1436" b="1">
                  <a:solidFill>
                    <a:srgbClr val="000000"/>
                  </a:solidFill>
                  <a:latin typeface="Arial Bold"/>
                  <a:ea typeface="Arial Bold"/>
                  <a:cs typeface="Arial Bold"/>
                  <a:sym typeface="Arial Bold"/>
                </a:rPr>
                <a:t>KPI: Pendapatan Rp 5 M/Tahun dari agroindusri</a:t>
              </a:r>
            </a:p>
          </p:txBody>
        </p:sp>
      </p:grpSp>
      <p:grpSp>
        <p:nvGrpSpPr>
          <p:cNvPr id="37" name="Group 37"/>
          <p:cNvGrpSpPr/>
          <p:nvPr/>
        </p:nvGrpSpPr>
        <p:grpSpPr>
          <a:xfrm>
            <a:off x="9144000" y="3613191"/>
            <a:ext cx="8507764" cy="1411451"/>
            <a:chOff x="0" y="0"/>
            <a:chExt cx="11343686" cy="1881934"/>
          </a:xfrm>
        </p:grpSpPr>
        <p:grpSp>
          <p:nvGrpSpPr>
            <p:cNvPr id="38" name="Group 38"/>
            <p:cNvGrpSpPr/>
            <p:nvPr/>
          </p:nvGrpSpPr>
          <p:grpSpPr>
            <a:xfrm>
              <a:off x="0" y="0"/>
              <a:ext cx="11343686" cy="1881934"/>
              <a:chOff x="0" y="0"/>
              <a:chExt cx="1828387" cy="303332"/>
            </a:xfrm>
          </p:grpSpPr>
          <p:sp>
            <p:nvSpPr>
              <p:cNvPr id="39" name="Freeform 39"/>
              <p:cNvSpPr/>
              <p:nvPr/>
            </p:nvSpPr>
            <p:spPr>
              <a:xfrm>
                <a:off x="0" y="0"/>
                <a:ext cx="1828387" cy="303332"/>
              </a:xfrm>
              <a:custGeom>
                <a:avLst/>
                <a:gdLst/>
                <a:ahLst/>
                <a:cxnLst/>
                <a:rect l="l" t="t" r="r" b="b"/>
                <a:pathLst>
                  <a:path w="1828387" h="303332">
                    <a:moveTo>
                      <a:pt x="0" y="0"/>
                    </a:moveTo>
                    <a:lnTo>
                      <a:pt x="1828387" y="0"/>
                    </a:lnTo>
                    <a:lnTo>
                      <a:pt x="1828387" y="303332"/>
                    </a:lnTo>
                    <a:lnTo>
                      <a:pt x="0" y="303332"/>
                    </a:lnTo>
                    <a:close/>
                  </a:path>
                </a:pathLst>
              </a:custGeom>
              <a:solidFill>
                <a:srgbClr val="FFFFFF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id="40" name="TextBox 40"/>
              <p:cNvSpPr txBox="1"/>
              <p:nvPr/>
            </p:nvSpPr>
            <p:spPr>
              <a:xfrm>
                <a:off x="0" y="-9525"/>
                <a:ext cx="1828387" cy="31285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99"/>
                  </a:lnSpc>
                </a:pPr>
                <a:endParaRPr/>
              </a:p>
            </p:txBody>
          </p:sp>
        </p:grpSp>
        <p:grpSp>
          <p:nvGrpSpPr>
            <p:cNvPr id="41" name="Group 41"/>
            <p:cNvGrpSpPr/>
            <p:nvPr/>
          </p:nvGrpSpPr>
          <p:grpSpPr>
            <a:xfrm>
              <a:off x="0" y="0"/>
              <a:ext cx="354196" cy="1881934"/>
              <a:chOff x="0" y="0"/>
              <a:chExt cx="73075" cy="388265"/>
            </a:xfrm>
          </p:grpSpPr>
          <p:sp>
            <p:nvSpPr>
              <p:cNvPr id="42" name="Freeform 42"/>
              <p:cNvSpPr/>
              <p:nvPr/>
            </p:nvSpPr>
            <p:spPr>
              <a:xfrm>
                <a:off x="0" y="0"/>
                <a:ext cx="73075" cy="388265"/>
              </a:xfrm>
              <a:custGeom>
                <a:avLst/>
                <a:gdLst/>
                <a:ahLst/>
                <a:cxnLst/>
                <a:rect l="l" t="t" r="r" b="b"/>
                <a:pathLst>
                  <a:path w="73075" h="388265">
                    <a:moveTo>
                      <a:pt x="0" y="0"/>
                    </a:moveTo>
                    <a:lnTo>
                      <a:pt x="73075" y="0"/>
                    </a:lnTo>
                    <a:lnTo>
                      <a:pt x="73075" y="388265"/>
                    </a:lnTo>
                    <a:lnTo>
                      <a:pt x="0" y="388265"/>
                    </a:lnTo>
                    <a:close/>
                  </a:path>
                </a:pathLst>
              </a:custGeom>
              <a:solidFill>
                <a:srgbClr val="0C838A"/>
              </a:solidFill>
            </p:spPr>
          </p:sp>
          <p:sp>
            <p:nvSpPr>
              <p:cNvPr id="43" name="TextBox 43"/>
              <p:cNvSpPr txBox="1"/>
              <p:nvPr/>
            </p:nvSpPr>
            <p:spPr>
              <a:xfrm>
                <a:off x="0" y="-9525"/>
                <a:ext cx="73075" cy="39779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99"/>
                  </a:lnSpc>
                </a:pPr>
                <a:endParaRPr/>
              </a:p>
            </p:txBody>
          </p:sp>
        </p:grpSp>
        <p:sp>
          <p:nvSpPr>
            <p:cNvPr id="44" name="TextBox 44"/>
            <p:cNvSpPr txBox="1"/>
            <p:nvPr/>
          </p:nvSpPr>
          <p:spPr>
            <a:xfrm>
              <a:off x="1263684" y="131485"/>
              <a:ext cx="6449566" cy="5347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351"/>
                </a:lnSpc>
              </a:pPr>
              <a:r>
                <a:rPr lang="en-US" sz="2393" b="1">
                  <a:solidFill>
                    <a:srgbClr val="113C42"/>
                  </a:solidFill>
                  <a:latin typeface="Arial Bold"/>
                  <a:ea typeface="Arial Bold"/>
                  <a:cs typeface="Arial Bold"/>
                  <a:sym typeface="Arial Bold"/>
                </a:rPr>
                <a:t>Re-inventasi dan Dana Abadi </a:t>
              </a:r>
            </a:p>
          </p:txBody>
        </p:sp>
        <p:sp>
          <p:nvSpPr>
            <p:cNvPr id="45" name="TextBox 45"/>
            <p:cNvSpPr txBox="1"/>
            <p:nvPr/>
          </p:nvSpPr>
          <p:spPr>
            <a:xfrm>
              <a:off x="581951" y="697755"/>
              <a:ext cx="10572936" cy="4326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680"/>
                </a:lnSpc>
              </a:pPr>
              <a:r>
                <a:rPr lang="en-US" sz="1914">
                  <a:solidFill>
                    <a:srgbClr val="113C42"/>
                  </a:solidFill>
                  <a:latin typeface="Arial"/>
                  <a:ea typeface="Arial"/>
                  <a:cs typeface="Arial"/>
                  <a:sym typeface="Arial"/>
                </a:rPr>
                <a:t>50% profit unit bisnis dialihkan ke riset dan beasiswa</a:t>
              </a:r>
            </a:p>
          </p:txBody>
        </p:sp>
        <p:sp>
          <p:nvSpPr>
            <p:cNvPr id="46" name="TextBox 46"/>
            <p:cNvSpPr txBox="1"/>
            <p:nvPr/>
          </p:nvSpPr>
          <p:spPr>
            <a:xfrm>
              <a:off x="581951" y="1280325"/>
              <a:ext cx="10572936" cy="33949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010"/>
                </a:lnSpc>
              </a:pPr>
              <a:r>
                <a:rPr lang="en-US" sz="1436" b="1">
                  <a:solidFill>
                    <a:srgbClr val="000000"/>
                  </a:solidFill>
                  <a:latin typeface="Arial Bold"/>
                  <a:ea typeface="Arial Bold"/>
                  <a:cs typeface="Arial Bold"/>
                  <a:sym typeface="Arial Bold"/>
                </a:rPr>
                <a:t>KPI: Endowment Fund mencapai Rp 50 Miliar pada 2030</a:t>
              </a:r>
            </a:p>
          </p:txBody>
        </p:sp>
      </p:grpSp>
      <p:grpSp>
        <p:nvGrpSpPr>
          <p:cNvPr id="47" name="Group 47"/>
          <p:cNvGrpSpPr/>
          <p:nvPr/>
        </p:nvGrpSpPr>
        <p:grpSpPr>
          <a:xfrm>
            <a:off x="9144000" y="5243512"/>
            <a:ext cx="8507764" cy="1411451"/>
            <a:chOff x="0" y="0"/>
            <a:chExt cx="11343686" cy="1881934"/>
          </a:xfrm>
        </p:grpSpPr>
        <p:grpSp>
          <p:nvGrpSpPr>
            <p:cNvPr id="48" name="Group 48"/>
            <p:cNvGrpSpPr/>
            <p:nvPr/>
          </p:nvGrpSpPr>
          <p:grpSpPr>
            <a:xfrm>
              <a:off x="0" y="0"/>
              <a:ext cx="11343686" cy="1881934"/>
              <a:chOff x="0" y="0"/>
              <a:chExt cx="1828387" cy="303332"/>
            </a:xfrm>
          </p:grpSpPr>
          <p:sp>
            <p:nvSpPr>
              <p:cNvPr id="49" name="Freeform 49"/>
              <p:cNvSpPr/>
              <p:nvPr/>
            </p:nvSpPr>
            <p:spPr>
              <a:xfrm>
                <a:off x="0" y="0"/>
                <a:ext cx="1828387" cy="303332"/>
              </a:xfrm>
              <a:custGeom>
                <a:avLst/>
                <a:gdLst/>
                <a:ahLst/>
                <a:cxnLst/>
                <a:rect l="l" t="t" r="r" b="b"/>
                <a:pathLst>
                  <a:path w="1828387" h="303332">
                    <a:moveTo>
                      <a:pt x="0" y="0"/>
                    </a:moveTo>
                    <a:lnTo>
                      <a:pt x="1828387" y="0"/>
                    </a:lnTo>
                    <a:lnTo>
                      <a:pt x="1828387" y="303332"/>
                    </a:lnTo>
                    <a:lnTo>
                      <a:pt x="0" y="303332"/>
                    </a:lnTo>
                    <a:close/>
                  </a:path>
                </a:pathLst>
              </a:custGeom>
              <a:solidFill>
                <a:srgbClr val="FFFFFF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id="50" name="TextBox 50"/>
              <p:cNvSpPr txBox="1"/>
              <p:nvPr/>
            </p:nvSpPr>
            <p:spPr>
              <a:xfrm>
                <a:off x="0" y="-9525"/>
                <a:ext cx="1828387" cy="31285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99"/>
                  </a:lnSpc>
                </a:pPr>
                <a:endParaRPr/>
              </a:p>
            </p:txBody>
          </p:sp>
        </p:grpSp>
        <p:grpSp>
          <p:nvGrpSpPr>
            <p:cNvPr id="51" name="Group 51"/>
            <p:cNvGrpSpPr/>
            <p:nvPr/>
          </p:nvGrpSpPr>
          <p:grpSpPr>
            <a:xfrm>
              <a:off x="0" y="0"/>
              <a:ext cx="354196" cy="1881934"/>
              <a:chOff x="0" y="0"/>
              <a:chExt cx="73075" cy="388265"/>
            </a:xfrm>
          </p:grpSpPr>
          <p:sp>
            <p:nvSpPr>
              <p:cNvPr id="52" name="Freeform 52"/>
              <p:cNvSpPr/>
              <p:nvPr/>
            </p:nvSpPr>
            <p:spPr>
              <a:xfrm>
                <a:off x="0" y="0"/>
                <a:ext cx="73075" cy="388265"/>
              </a:xfrm>
              <a:custGeom>
                <a:avLst/>
                <a:gdLst/>
                <a:ahLst/>
                <a:cxnLst/>
                <a:rect l="l" t="t" r="r" b="b"/>
                <a:pathLst>
                  <a:path w="73075" h="388265">
                    <a:moveTo>
                      <a:pt x="0" y="0"/>
                    </a:moveTo>
                    <a:lnTo>
                      <a:pt x="73075" y="0"/>
                    </a:lnTo>
                    <a:lnTo>
                      <a:pt x="73075" y="388265"/>
                    </a:lnTo>
                    <a:lnTo>
                      <a:pt x="0" y="388265"/>
                    </a:lnTo>
                    <a:close/>
                  </a:path>
                </a:pathLst>
              </a:custGeom>
              <a:solidFill>
                <a:srgbClr val="0C838A"/>
              </a:solidFill>
            </p:spPr>
          </p:sp>
          <p:sp>
            <p:nvSpPr>
              <p:cNvPr id="53" name="TextBox 53"/>
              <p:cNvSpPr txBox="1"/>
              <p:nvPr/>
            </p:nvSpPr>
            <p:spPr>
              <a:xfrm>
                <a:off x="0" y="-9525"/>
                <a:ext cx="73075" cy="39779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99"/>
                  </a:lnSpc>
                </a:pPr>
                <a:endParaRPr/>
              </a:p>
            </p:txBody>
          </p:sp>
        </p:grpSp>
        <p:sp>
          <p:nvSpPr>
            <p:cNvPr id="54" name="TextBox 54"/>
            <p:cNvSpPr txBox="1"/>
            <p:nvPr/>
          </p:nvSpPr>
          <p:spPr>
            <a:xfrm>
              <a:off x="1277102" y="210581"/>
              <a:ext cx="5526445" cy="5347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351"/>
                </a:lnSpc>
              </a:pPr>
              <a:r>
                <a:rPr lang="en-US" sz="2393" b="1">
                  <a:solidFill>
                    <a:srgbClr val="113C42"/>
                  </a:solidFill>
                  <a:latin typeface="Arial Bold"/>
                  <a:ea typeface="Arial Bold"/>
                  <a:cs typeface="Arial Bold"/>
                  <a:sym typeface="Arial Bold"/>
                </a:rPr>
                <a:t>Royalti dan Lisensi Riset</a:t>
              </a:r>
            </a:p>
          </p:txBody>
        </p:sp>
        <p:sp>
          <p:nvSpPr>
            <p:cNvPr id="55" name="TextBox 55"/>
            <p:cNvSpPr txBox="1"/>
            <p:nvPr/>
          </p:nvSpPr>
          <p:spPr>
            <a:xfrm>
              <a:off x="581951" y="798929"/>
              <a:ext cx="10572936" cy="4326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680"/>
                </a:lnSpc>
              </a:pPr>
              <a:r>
                <a:rPr lang="en-US" sz="1914">
                  <a:solidFill>
                    <a:srgbClr val="113C42"/>
                  </a:solidFill>
                  <a:latin typeface="Arial"/>
                  <a:ea typeface="Arial"/>
                  <a:cs typeface="Arial"/>
                  <a:sym typeface="Arial"/>
                </a:rPr>
                <a:t>Sistem HKI otomatis dengan revenue sharing transparan</a:t>
              </a:r>
            </a:p>
          </p:txBody>
        </p:sp>
        <p:sp>
          <p:nvSpPr>
            <p:cNvPr id="56" name="TextBox 56"/>
            <p:cNvSpPr txBox="1"/>
            <p:nvPr/>
          </p:nvSpPr>
          <p:spPr>
            <a:xfrm>
              <a:off x="581951" y="1285111"/>
              <a:ext cx="10572936" cy="33949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010"/>
                </a:lnSpc>
              </a:pPr>
              <a:r>
                <a:rPr lang="en-US" sz="1436" b="1">
                  <a:solidFill>
                    <a:srgbClr val="000000"/>
                  </a:solidFill>
                  <a:latin typeface="Arial Bold"/>
                  <a:ea typeface="Arial Bold"/>
                  <a:cs typeface="Arial Bold"/>
                  <a:sym typeface="Arial Bold"/>
                </a:rPr>
                <a:t>KPI: 50 paten terdaftar dan aktif pada tahun 2030</a:t>
              </a:r>
            </a:p>
          </p:txBody>
        </p:sp>
      </p:grpSp>
      <p:grpSp>
        <p:nvGrpSpPr>
          <p:cNvPr id="57" name="Group 57"/>
          <p:cNvGrpSpPr/>
          <p:nvPr/>
        </p:nvGrpSpPr>
        <p:grpSpPr>
          <a:xfrm>
            <a:off x="9144000" y="6873834"/>
            <a:ext cx="8507764" cy="1411451"/>
            <a:chOff x="0" y="0"/>
            <a:chExt cx="11343686" cy="1881934"/>
          </a:xfrm>
        </p:grpSpPr>
        <p:grpSp>
          <p:nvGrpSpPr>
            <p:cNvPr id="58" name="Group 58"/>
            <p:cNvGrpSpPr/>
            <p:nvPr/>
          </p:nvGrpSpPr>
          <p:grpSpPr>
            <a:xfrm>
              <a:off x="0" y="0"/>
              <a:ext cx="11343686" cy="1881934"/>
              <a:chOff x="0" y="0"/>
              <a:chExt cx="1828387" cy="303332"/>
            </a:xfrm>
          </p:grpSpPr>
          <p:sp>
            <p:nvSpPr>
              <p:cNvPr id="59" name="Freeform 59"/>
              <p:cNvSpPr/>
              <p:nvPr/>
            </p:nvSpPr>
            <p:spPr>
              <a:xfrm>
                <a:off x="0" y="0"/>
                <a:ext cx="1828387" cy="303332"/>
              </a:xfrm>
              <a:custGeom>
                <a:avLst/>
                <a:gdLst/>
                <a:ahLst/>
                <a:cxnLst/>
                <a:rect l="l" t="t" r="r" b="b"/>
                <a:pathLst>
                  <a:path w="1828387" h="303332">
                    <a:moveTo>
                      <a:pt x="0" y="0"/>
                    </a:moveTo>
                    <a:lnTo>
                      <a:pt x="1828387" y="0"/>
                    </a:lnTo>
                    <a:lnTo>
                      <a:pt x="1828387" y="303332"/>
                    </a:lnTo>
                    <a:lnTo>
                      <a:pt x="0" y="303332"/>
                    </a:lnTo>
                    <a:close/>
                  </a:path>
                </a:pathLst>
              </a:custGeom>
              <a:solidFill>
                <a:srgbClr val="FFFFFF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id="60" name="TextBox 60"/>
              <p:cNvSpPr txBox="1"/>
              <p:nvPr/>
            </p:nvSpPr>
            <p:spPr>
              <a:xfrm>
                <a:off x="0" y="-9525"/>
                <a:ext cx="1828387" cy="31285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99"/>
                  </a:lnSpc>
                </a:pPr>
                <a:endParaRPr/>
              </a:p>
            </p:txBody>
          </p:sp>
        </p:grpSp>
        <p:grpSp>
          <p:nvGrpSpPr>
            <p:cNvPr id="61" name="Group 61"/>
            <p:cNvGrpSpPr/>
            <p:nvPr/>
          </p:nvGrpSpPr>
          <p:grpSpPr>
            <a:xfrm>
              <a:off x="0" y="0"/>
              <a:ext cx="354196" cy="1881934"/>
              <a:chOff x="0" y="0"/>
              <a:chExt cx="73075" cy="388265"/>
            </a:xfrm>
          </p:grpSpPr>
          <p:sp>
            <p:nvSpPr>
              <p:cNvPr id="62" name="Freeform 62"/>
              <p:cNvSpPr/>
              <p:nvPr/>
            </p:nvSpPr>
            <p:spPr>
              <a:xfrm>
                <a:off x="0" y="0"/>
                <a:ext cx="73075" cy="388265"/>
              </a:xfrm>
              <a:custGeom>
                <a:avLst/>
                <a:gdLst/>
                <a:ahLst/>
                <a:cxnLst/>
                <a:rect l="l" t="t" r="r" b="b"/>
                <a:pathLst>
                  <a:path w="73075" h="388265">
                    <a:moveTo>
                      <a:pt x="0" y="0"/>
                    </a:moveTo>
                    <a:lnTo>
                      <a:pt x="73075" y="0"/>
                    </a:lnTo>
                    <a:lnTo>
                      <a:pt x="73075" y="388265"/>
                    </a:lnTo>
                    <a:lnTo>
                      <a:pt x="0" y="388265"/>
                    </a:lnTo>
                    <a:close/>
                  </a:path>
                </a:pathLst>
              </a:custGeom>
              <a:solidFill>
                <a:srgbClr val="0C838A"/>
              </a:solidFill>
            </p:spPr>
          </p:sp>
          <p:sp>
            <p:nvSpPr>
              <p:cNvPr id="63" name="TextBox 63"/>
              <p:cNvSpPr txBox="1"/>
              <p:nvPr/>
            </p:nvSpPr>
            <p:spPr>
              <a:xfrm>
                <a:off x="0" y="-9525"/>
                <a:ext cx="73075" cy="39779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99"/>
                  </a:lnSpc>
                </a:pPr>
                <a:endParaRPr/>
              </a:p>
            </p:txBody>
          </p:sp>
        </p:grpSp>
        <p:sp>
          <p:nvSpPr>
            <p:cNvPr id="64" name="TextBox 64"/>
            <p:cNvSpPr txBox="1"/>
            <p:nvPr/>
          </p:nvSpPr>
          <p:spPr>
            <a:xfrm>
              <a:off x="1381906" y="210581"/>
              <a:ext cx="5526445" cy="5347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351"/>
                </a:lnSpc>
              </a:pPr>
              <a:r>
                <a:rPr lang="en-US" sz="2393" b="1">
                  <a:solidFill>
                    <a:srgbClr val="113C42"/>
                  </a:solidFill>
                  <a:latin typeface="Arial Bold"/>
                  <a:ea typeface="Arial Bold"/>
                  <a:cs typeface="Arial Bold"/>
                  <a:sym typeface="Arial Bold"/>
                </a:rPr>
                <a:t>Kerjasama Industri dan CSR</a:t>
              </a:r>
            </a:p>
          </p:txBody>
        </p:sp>
        <p:sp>
          <p:nvSpPr>
            <p:cNvPr id="65" name="TextBox 65"/>
            <p:cNvSpPr txBox="1"/>
            <p:nvPr/>
          </p:nvSpPr>
          <p:spPr>
            <a:xfrm>
              <a:off x="581951" y="697755"/>
              <a:ext cx="10572936" cy="4326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680"/>
                </a:lnSpc>
              </a:pPr>
              <a:r>
                <a:rPr lang="en-US" sz="1914">
                  <a:solidFill>
                    <a:srgbClr val="113C42"/>
                  </a:solidFill>
                  <a:latin typeface="Arial"/>
                  <a:ea typeface="Arial"/>
                  <a:cs typeface="Arial"/>
                  <a:sym typeface="Arial"/>
                </a:rPr>
                <a:t>MoU strategis tambang, migas, perkebunan Kaltim</a:t>
              </a:r>
            </a:p>
          </p:txBody>
        </p:sp>
        <p:sp>
          <p:nvSpPr>
            <p:cNvPr id="66" name="TextBox 66"/>
            <p:cNvSpPr txBox="1"/>
            <p:nvPr/>
          </p:nvSpPr>
          <p:spPr>
            <a:xfrm>
              <a:off x="581951" y="1284047"/>
              <a:ext cx="10572936" cy="33949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010"/>
                </a:lnSpc>
              </a:pPr>
              <a:r>
                <a:rPr lang="en-US" sz="1436" b="1">
                  <a:solidFill>
                    <a:srgbClr val="000000"/>
                  </a:solidFill>
                  <a:latin typeface="Arial Bold"/>
                  <a:ea typeface="Arial Bold"/>
                  <a:cs typeface="Arial Bold"/>
                  <a:sym typeface="Arial Bold"/>
                </a:rPr>
                <a:t>KPI: Dana CRS masuk RP 10 Miliar/tahun pada 3</a:t>
              </a:r>
            </a:p>
          </p:txBody>
        </p:sp>
      </p:grpSp>
      <p:sp>
        <p:nvSpPr>
          <p:cNvPr id="67" name="Freeform 67"/>
          <p:cNvSpPr/>
          <p:nvPr/>
        </p:nvSpPr>
        <p:spPr>
          <a:xfrm>
            <a:off x="9561462" y="7055569"/>
            <a:ext cx="535628" cy="356193"/>
          </a:xfrm>
          <a:custGeom>
            <a:avLst/>
            <a:gdLst/>
            <a:ahLst/>
            <a:cxnLst/>
            <a:rect l="l" t="t" r="r" b="b"/>
            <a:pathLst>
              <a:path w="535628" h="356193">
                <a:moveTo>
                  <a:pt x="0" y="0"/>
                </a:moveTo>
                <a:lnTo>
                  <a:pt x="535628" y="0"/>
                </a:lnTo>
                <a:lnTo>
                  <a:pt x="535628" y="356192"/>
                </a:lnTo>
                <a:lnTo>
                  <a:pt x="0" y="35619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8" name="Freeform 68"/>
          <p:cNvSpPr/>
          <p:nvPr/>
        </p:nvSpPr>
        <p:spPr>
          <a:xfrm>
            <a:off x="9588430" y="5399390"/>
            <a:ext cx="421039" cy="440878"/>
          </a:xfrm>
          <a:custGeom>
            <a:avLst/>
            <a:gdLst/>
            <a:ahLst/>
            <a:cxnLst/>
            <a:rect l="l" t="t" r="r" b="b"/>
            <a:pathLst>
              <a:path w="421039" h="440878">
                <a:moveTo>
                  <a:pt x="0" y="0"/>
                </a:moveTo>
                <a:lnTo>
                  <a:pt x="421039" y="0"/>
                </a:lnTo>
                <a:lnTo>
                  <a:pt x="421039" y="440879"/>
                </a:lnTo>
                <a:lnTo>
                  <a:pt x="0" y="44087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69" name="Freeform 69"/>
          <p:cNvSpPr/>
          <p:nvPr/>
        </p:nvSpPr>
        <p:spPr>
          <a:xfrm>
            <a:off x="9582244" y="3717192"/>
            <a:ext cx="433412" cy="400906"/>
          </a:xfrm>
          <a:custGeom>
            <a:avLst/>
            <a:gdLst/>
            <a:ahLst/>
            <a:cxnLst/>
            <a:rect l="l" t="t" r="r" b="b"/>
            <a:pathLst>
              <a:path w="433412" h="400906">
                <a:moveTo>
                  <a:pt x="0" y="0"/>
                </a:moveTo>
                <a:lnTo>
                  <a:pt x="433412" y="0"/>
                </a:lnTo>
                <a:lnTo>
                  <a:pt x="433412" y="400906"/>
                </a:lnTo>
                <a:lnTo>
                  <a:pt x="0" y="40090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70" name="Freeform 70"/>
          <p:cNvSpPr/>
          <p:nvPr/>
        </p:nvSpPr>
        <p:spPr>
          <a:xfrm>
            <a:off x="9535436" y="483785"/>
            <a:ext cx="451361" cy="401711"/>
          </a:xfrm>
          <a:custGeom>
            <a:avLst/>
            <a:gdLst/>
            <a:ahLst/>
            <a:cxnLst/>
            <a:rect l="l" t="t" r="r" b="b"/>
            <a:pathLst>
              <a:path w="451361" h="401711">
                <a:moveTo>
                  <a:pt x="0" y="0"/>
                </a:moveTo>
                <a:lnTo>
                  <a:pt x="451361" y="0"/>
                </a:lnTo>
                <a:lnTo>
                  <a:pt x="451361" y="401712"/>
                </a:lnTo>
                <a:lnTo>
                  <a:pt x="0" y="40171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71" name="Freeform 71"/>
          <p:cNvSpPr/>
          <p:nvPr/>
        </p:nvSpPr>
        <p:spPr>
          <a:xfrm>
            <a:off x="9535436" y="2230762"/>
            <a:ext cx="365243" cy="336024"/>
          </a:xfrm>
          <a:custGeom>
            <a:avLst/>
            <a:gdLst/>
            <a:ahLst/>
            <a:cxnLst/>
            <a:rect l="l" t="t" r="r" b="b"/>
            <a:pathLst>
              <a:path w="365243" h="336024">
                <a:moveTo>
                  <a:pt x="0" y="0"/>
                </a:moveTo>
                <a:lnTo>
                  <a:pt x="365243" y="0"/>
                </a:lnTo>
                <a:lnTo>
                  <a:pt x="365243" y="336024"/>
                </a:lnTo>
                <a:lnTo>
                  <a:pt x="0" y="33602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72" name="TextBox 72"/>
          <p:cNvSpPr txBox="1"/>
          <p:nvPr/>
        </p:nvSpPr>
        <p:spPr>
          <a:xfrm>
            <a:off x="828649" y="624240"/>
            <a:ext cx="7961815" cy="21461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9"/>
              </a:lnSpc>
            </a:pPr>
            <a:r>
              <a:rPr lang="en-US" sz="4999" b="1">
                <a:solidFill>
                  <a:srgbClr val="009999"/>
                </a:solidFill>
                <a:latin typeface="Arial Bold"/>
                <a:ea typeface="Arial Bold"/>
                <a:cs typeface="Arial Bold"/>
                <a:sym typeface="Arial Bold"/>
              </a:rPr>
              <a:t>PILAR 2 |</a:t>
            </a:r>
            <a:r>
              <a:rPr lang="en-US" sz="4999" b="1">
                <a:solidFill>
                  <a:srgbClr val="113C42"/>
                </a:solidFill>
                <a:latin typeface="Arial Bold"/>
                <a:ea typeface="Arial Bold"/>
                <a:cs typeface="Arial Bold"/>
                <a:sym typeface="Arial Bold"/>
              </a:rPr>
              <a:t> Membangun kemandirian finansial (The PBNP </a:t>
            </a:r>
            <a:r>
              <a:rPr lang="en-US" sz="4999" b="1" i="1">
                <a:solidFill>
                  <a:srgbClr val="113C42"/>
                </a:solidFill>
                <a:latin typeface="Arial Bold Italics"/>
                <a:ea typeface="Arial Bold Italics"/>
                <a:cs typeface="Arial Bold Italics"/>
                <a:sym typeface="Arial Bold Italics"/>
              </a:rPr>
              <a:t>Flywheel</a:t>
            </a:r>
            <a:r>
              <a:rPr lang="en-US" sz="4999" b="1">
                <a:solidFill>
                  <a:srgbClr val="113C42"/>
                </a:solidFill>
                <a:latin typeface="Arial Bold"/>
                <a:ea typeface="Arial Bold"/>
                <a:cs typeface="Arial Bold"/>
                <a:sym typeface="Arial Bold"/>
              </a:rPr>
              <a:t>)</a:t>
            </a:r>
          </a:p>
        </p:txBody>
      </p:sp>
      <p:grpSp>
        <p:nvGrpSpPr>
          <p:cNvPr id="73" name="Group 73"/>
          <p:cNvGrpSpPr/>
          <p:nvPr/>
        </p:nvGrpSpPr>
        <p:grpSpPr>
          <a:xfrm>
            <a:off x="828649" y="2871384"/>
            <a:ext cx="2859641" cy="430117"/>
            <a:chOff x="0" y="0"/>
            <a:chExt cx="753156" cy="113282"/>
          </a:xfrm>
        </p:grpSpPr>
        <p:sp>
          <p:nvSpPr>
            <p:cNvPr id="74" name="Freeform 74"/>
            <p:cNvSpPr/>
            <p:nvPr/>
          </p:nvSpPr>
          <p:spPr>
            <a:xfrm>
              <a:off x="0" y="0"/>
              <a:ext cx="753156" cy="113282"/>
            </a:xfrm>
            <a:custGeom>
              <a:avLst/>
              <a:gdLst/>
              <a:ahLst/>
              <a:cxnLst/>
              <a:rect l="l" t="t" r="r" b="b"/>
              <a:pathLst>
                <a:path w="753156" h="113282">
                  <a:moveTo>
                    <a:pt x="37902" y="0"/>
                  </a:moveTo>
                  <a:lnTo>
                    <a:pt x="715254" y="0"/>
                  </a:lnTo>
                  <a:cubicBezTo>
                    <a:pt x="736187" y="0"/>
                    <a:pt x="753156" y="16969"/>
                    <a:pt x="753156" y="37902"/>
                  </a:cubicBezTo>
                  <a:lnTo>
                    <a:pt x="753156" y="75380"/>
                  </a:lnTo>
                  <a:cubicBezTo>
                    <a:pt x="753156" y="85432"/>
                    <a:pt x="749163" y="95072"/>
                    <a:pt x="742055" y="102181"/>
                  </a:cubicBezTo>
                  <a:cubicBezTo>
                    <a:pt x="734947" y="109289"/>
                    <a:pt x="725307" y="113282"/>
                    <a:pt x="715254" y="113282"/>
                  </a:cubicBezTo>
                  <a:lnTo>
                    <a:pt x="37902" y="113282"/>
                  </a:lnTo>
                  <a:cubicBezTo>
                    <a:pt x="16969" y="113282"/>
                    <a:pt x="0" y="96312"/>
                    <a:pt x="0" y="75380"/>
                  </a:cubicBezTo>
                  <a:lnTo>
                    <a:pt x="0" y="37902"/>
                  </a:lnTo>
                  <a:cubicBezTo>
                    <a:pt x="0" y="16969"/>
                    <a:pt x="16969" y="0"/>
                    <a:pt x="37902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E7AA51">
                    <a:alpha val="100000"/>
                  </a:srgbClr>
                </a:gs>
                <a:gs pos="33333">
                  <a:srgbClr val="FFE499">
                    <a:alpha val="100000"/>
                  </a:srgbClr>
                </a:gs>
                <a:gs pos="66667">
                  <a:srgbClr val="E7AA51">
                    <a:alpha val="100000"/>
                  </a:srgbClr>
                </a:gs>
                <a:gs pos="100000">
                  <a:srgbClr val="AC7031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75" name="TextBox 75"/>
            <p:cNvSpPr txBox="1"/>
            <p:nvPr/>
          </p:nvSpPr>
          <p:spPr>
            <a:xfrm>
              <a:off x="0" y="-19050"/>
              <a:ext cx="753156" cy="13233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19"/>
                </a:lnSpc>
              </a:pPr>
              <a:endParaRPr/>
            </a:p>
          </p:txBody>
        </p:sp>
      </p:grpSp>
      <p:sp>
        <p:nvSpPr>
          <p:cNvPr id="76" name="TextBox 76"/>
          <p:cNvSpPr txBox="1"/>
          <p:nvPr/>
        </p:nvSpPr>
        <p:spPr>
          <a:xfrm>
            <a:off x="887055" y="2888027"/>
            <a:ext cx="2742829" cy="3492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Terhubung ke IKU 9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509791" y="-16145"/>
            <a:ext cx="5778209" cy="10303145"/>
            <a:chOff x="0" y="0"/>
            <a:chExt cx="7704278" cy="1373752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7704342" cy="13737566"/>
            </a:xfrm>
            <a:custGeom>
              <a:avLst/>
              <a:gdLst/>
              <a:ahLst/>
              <a:cxnLst/>
              <a:rect l="l" t="t" r="r" b="b"/>
              <a:pathLst>
                <a:path w="7704342" h="13737566">
                  <a:moveTo>
                    <a:pt x="0" y="0"/>
                  </a:moveTo>
                  <a:lnTo>
                    <a:pt x="7704342" y="0"/>
                  </a:lnTo>
                  <a:lnTo>
                    <a:pt x="7704342" y="13737566"/>
                  </a:lnTo>
                  <a:lnTo>
                    <a:pt x="0" y="1373756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222524" r="-6915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17987774" y="9524418"/>
            <a:ext cx="1620440" cy="429387"/>
            <a:chOff x="0" y="0"/>
            <a:chExt cx="2160586" cy="572516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160587" cy="572516"/>
            </a:xfrm>
            <a:custGeom>
              <a:avLst/>
              <a:gdLst/>
              <a:ahLst/>
              <a:cxnLst/>
              <a:rect l="l" t="t" r="r" b="b"/>
              <a:pathLst>
                <a:path w="2160587" h="572516">
                  <a:moveTo>
                    <a:pt x="0" y="0"/>
                  </a:moveTo>
                  <a:lnTo>
                    <a:pt x="2160587" y="0"/>
                  </a:lnTo>
                  <a:lnTo>
                    <a:pt x="2160587" y="572516"/>
                  </a:lnTo>
                  <a:lnTo>
                    <a:pt x="0" y="5725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15642" r="-15642"/>
              </a:stretch>
            </a:blipFill>
          </p:spPr>
        </p:sp>
      </p:grpSp>
      <p:grpSp>
        <p:nvGrpSpPr>
          <p:cNvPr id="6" name="Group 6"/>
          <p:cNvGrpSpPr/>
          <p:nvPr/>
        </p:nvGrpSpPr>
        <p:grpSpPr>
          <a:xfrm>
            <a:off x="6364965" y="5423155"/>
            <a:ext cx="6999697" cy="1558471"/>
            <a:chOff x="0" y="0"/>
            <a:chExt cx="9332929" cy="2077962"/>
          </a:xfrm>
        </p:grpSpPr>
        <p:grpSp>
          <p:nvGrpSpPr>
            <p:cNvPr id="7" name="Group 7"/>
            <p:cNvGrpSpPr/>
            <p:nvPr/>
          </p:nvGrpSpPr>
          <p:grpSpPr>
            <a:xfrm>
              <a:off x="0" y="0"/>
              <a:ext cx="6941003" cy="2077962"/>
              <a:chOff x="0" y="0"/>
              <a:chExt cx="1323865" cy="396332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1323865" cy="396332"/>
              </a:xfrm>
              <a:custGeom>
                <a:avLst/>
                <a:gdLst/>
                <a:ahLst/>
                <a:cxnLst/>
                <a:rect l="l" t="t" r="r" b="b"/>
                <a:pathLst>
                  <a:path w="1323865" h="396332">
                    <a:moveTo>
                      <a:pt x="0" y="0"/>
                    </a:moveTo>
                    <a:lnTo>
                      <a:pt x="1323865" y="0"/>
                    </a:lnTo>
                    <a:lnTo>
                      <a:pt x="1323865" y="396332"/>
                    </a:lnTo>
                    <a:lnTo>
                      <a:pt x="0" y="396332"/>
                    </a:lnTo>
                    <a:close/>
                  </a:path>
                </a:pathLst>
              </a:custGeom>
              <a:solidFill>
                <a:srgbClr val="FFFFFF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id="9" name="TextBox 9"/>
              <p:cNvSpPr txBox="1"/>
              <p:nvPr/>
            </p:nvSpPr>
            <p:spPr>
              <a:xfrm>
                <a:off x="0" y="-9525"/>
                <a:ext cx="1323865" cy="40585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99"/>
                  </a:lnSpc>
                </a:pPr>
                <a:endParaRPr/>
              </a:p>
            </p:txBody>
          </p:sp>
        </p:grpSp>
        <p:grpSp>
          <p:nvGrpSpPr>
            <p:cNvPr id="10" name="Group 10"/>
            <p:cNvGrpSpPr/>
            <p:nvPr/>
          </p:nvGrpSpPr>
          <p:grpSpPr>
            <a:xfrm>
              <a:off x="0" y="0"/>
              <a:ext cx="154859" cy="2077962"/>
              <a:chOff x="0" y="0"/>
              <a:chExt cx="37806" cy="507305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37806" cy="507305"/>
              </a:xfrm>
              <a:custGeom>
                <a:avLst/>
                <a:gdLst/>
                <a:ahLst/>
                <a:cxnLst/>
                <a:rect l="l" t="t" r="r" b="b"/>
                <a:pathLst>
                  <a:path w="37806" h="507305">
                    <a:moveTo>
                      <a:pt x="0" y="0"/>
                    </a:moveTo>
                    <a:lnTo>
                      <a:pt x="37806" y="0"/>
                    </a:lnTo>
                    <a:lnTo>
                      <a:pt x="37806" y="507305"/>
                    </a:lnTo>
                    <a:lnTo>
                      <a:pt x="0" y="507305"/>
                    </a:lnTo>
                    <a:close/>
                  </a:path>
                </a:pathLst>
              </a:custGeom>
              <a:solidFill>
                <a:srgbClr val="0C838A"/>
              </a:solidFill>
            </p:spPr>
          </p:sp>
          <p:sp>
            <p:nvSpPr>
              <p:cNvPr id="12" name="TextBox 12"/>
              <p:cNvSpPr txBox="1"/>
              <p:nvPr/>
            </p:nvSpPr>
            <p:spPr>
              <a:xfrm>
                <a:off x="0" y="-9525"/>
                <a:ext cx="37806" cy="51683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99"/>
                  </a:lnSpc>
                </a:pPr>
                <a:endParaRPr/>
              </a:p>
            </p:txBody>
          </p:sp>
        </p:grpSp>
        <p:sp>
          <p:nvSpPr>
            <p:cNvPr id="13" name="TextBox 13"/>
            <p:cNvSpPr txBox="1"/>
            <p:nvPr/>
          </p:nvSpPr>
          <p:spPr>
            <a:xfrm>
              <a:off x="1135385" y="257539"/>
              <a:ext cx="4670233" cy="4512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31"/>
                </a:lnSpc>
              </a:pPr>
              <a:r>
                <a:rPr lang="en-US" sz="2022" b="1">
                  <a:solidFill>
                    <a:srgbClr val="113C42"/>
                  </a:solidFill>
                  <a:latin typeface="Arial Bold"/>
                  <a:ea typeface="Arial Bold"/>
                  <a:cs typeface="Arial Bold"/>
                  <a:sym typeface="Arial Bold"/>
                </a:rPr>
                <a:t>Akselerasi 1.000 Publikasi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398058" y="1146828"/>
              <a:ext cx="8934871" cy="3729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265"/>
                </a:lnSpc>
              </a:pPr>
              <a:r>
                <a:rPr lang="en-US" sz="1618">
                  <a:solidFill>
                    <a:srgbClr val="113C42"/>
                  </a:solidFill>
                  <a:latin typeface="Arial"/>
                  <a:ea typeface="Arial"/>
                  <a:cs typeface="Arial"/>
                  <a:sym typeface="Arial"/>
                </a:rPr>
                <a:t>Insentif Q1/Q2 dan klaster riset interdisiplin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398058" y="1481711"/>
              <a:ext cx="8934871" cy="2847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699"/>
                </a:lnSpc>
              </a:pPr>
              <a:r>
                <a:rPr lang="en-US" sz="1213" b="1">
                  <a:solidFill>
                    <a:srgbClr val="000000"/>
                  </a:solidFill>
                  <a:latin typeface="Arial Bold"/>
                  <a:ea typeface="Arial Bold"/>
                  <a:cs typeface="Arial Bold"/>
                  <a:sym typeface="Arial Bold"/>
                </a:rPr>
                <a:t>KPI: 1.000+ publikasi terindeks Scopus/WoS per tahun</a:t>
              </a:r>
            </a:p>
          </p:txBody>
        </p:sp>
        <p:sp>
          <p:nvSpPr>
            <p:cNvPr id="16" name="Freeform 16"/>
            <p:cNvSpPr/>
            <p:nvPr/>
          </p:nvSpPr>
          <p:spPr>
            <a:xfrm>
              <a:off x="398058" y="231282"/>
              <a:ext cx="551411" cy="551411"/>
            </a:xfrm>
            <a:custGeom>
              <a:avLst/>
              <a:gdLst/>
              <a:ahLst/>
              <a:cxnLst/>
              <a:rect l="l" t="t" r="r" b="b"/>
              <a:pathLst>
                <a:path w="551411" h="551411">
                  <a:moveTo>
                    <a:pt x="0" y="0"/>
                  </a:moveTo>
                  <a:lnTo>
                    <a:pt x="551411" y="0"/>
                  </a:lnTo>
                  <a:lnTo>
                    <a:pt x="551411" y="551410"/>
                  </a:lnTo>
                  <a:lnTo>
                    <a:pt x="0" y="5514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17" name="Group 17"/>
          <p:cNvGrpSpPr/>
          <p:nvPr/>
        </p:nvGrpSpPr>
        <p:grpSpPr>
          <a:xfrm>
            <a:off x="6364965" y="7418093"/>
            <a:ext cx="5214895" cy="1686465"/>
            <a:chOff x="0" y="0"/>
            <a:chExt cx="6953193" cy="2248620"/>
          </a:xfrm>
        </p:grpSpPr>
        <p:grpSp>
          <p:nvGrpSpPr>
            <p:cNvPr id="18" name="Group 18"/>
            <p:cNvGrpSpPr/>
            <p:nvPr/>
          </p:nvGrpSpPr>
          <p:grpSpPr>
            <a:xfrm>
              <a:off x="0" y="0"/>
              <a:ext cx="6953193" cy="2248620"/>
              <a:chOff x="0" y="0"/>
              <a:chExt cx="1326190" cy="428882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0" y="0"/>
                <a:ext cx="1326190" cy="428882"/>
              </a:xfrm>
              <a:custGeom>
                <a:avLst/>
                <a:gdLst/>
                <a:ahLst/>
                <a:cxnLst/>
                <a:rect l="l" t="t" r="r" b="b"/>
                <a:pathLst>
                  <a:path w="1326190" h="428882">
                    <a:moveTo>
                      <a:pt x="0" y="0"/>
                    </a:moveTo>
                    <a:lnTo>
                      <a:pt x="1326190" y="0"/>
                    </a:lnTo>
                    <a:lnTo>
                      <a:pt x="1326190" y="428882"/>
                    </a:lnTo>
                    <a:lnTo>
                      <a:pt x="0" y="428882"/>
                    </a:lnTo>
                    <a:close/>
                  </a:path>
                </a:pathLst>
              </a:custGeom>
              <a:solidFill>
                <a:srgbClr val="FFFFFF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id="20" name="TextBox 20"/>
              <p:cNvSpPr txBox="1"/>
              <p:nvPr/>
            </p:nvSpPr>
            <p:spPr>
              <a:xfrm>
                <a:off x="0" y="-9525"/>
                <a:ext cx="1326190" cy="43840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99"/>
                  </a:lnSpc>
                </a:pPr>
                <a:endParaRPr/>
              </a:p>
            </p:txBody>
          </p:sp>
        </p:grpSp>
        <p:grpSp>
          <p:nvGrpSpPr>
            <p:cNvPr id="21" name="Group 21"/>
            <p:cNvGrpSpPr/>
            <p:nvPr/>
          </p:nvGrpSpPr>
          <p:grpSpPr>
            <a:xfrm>
              <a:off x="0" y="0"/>
              <a:ext cx="172079" cy="2248620"/>
              <a:chOff x="0" y="0"/>
              <a:chExt cx="42011" cy="548968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0" y="0"/>
                <a:ext cx="42011" cy="548968"/>
              </a:xfrm>
              <a:custGeom>
                <a:avLst/>
                <a:gdLst/>
                <a:ahLst/>
                <a:cxnLst/>
                <a:rect l="l" t="t" r="r" b="b"/>
                <a:pathLst>
                  <a:path w="42011" h="548968">
                    <a:moveTo>
                      <a:pt x="0" y="0"/>
                    </a:moveTo>
                    <a:lnTo>
                      <a:pt x="42011" y="0"/>
                    </a:lnTo>
                    <a:lnTo>
                      <a:pt x="42011" y="548968"/>
                    </a:lnTo>
                    <a:lnTo>
                      <a:pt x="0" y="548968"/>
                    </a:lnTo>
                    <a:close/>
                  </a:path>
                </a:pathLst>
              </a:custGeom>
              <a:solidFill>
                <a:srgbClr val="0C838A"/>
              </a:solidFill>
            </p:spPr>
          </p:sp>
          <p:sp>
            <p:nvSpPr>
              <p:cNvPr id="23" name="TextBox 23"/>
              <p:cNvSpPr txBox="1"/>
              <p:nvPr/>
            </p:nvSpPr>
            <p:spPr>
              <a:xfrm>
                <a:off x="0" y="-9525"/>
                <a:ext cx="42011" cy="558493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99"/>
                  </a:lnSpc>
                </a:pPr>
                <a:endParaRPr/>
              </a:p>
            </p:txBody>
          </p:sp>
        </p:grpSp>
        <p:sp>
          <p:nvSpPr>
            <p:cNvPr id="24" name="TextBox 24"/>
            <p:cNvSpPr txBox="1"/>
            <p:nvPr/>
          </p:nvSpPr>
          <p:spPr>
            <a:xfrm>
              <a:off x="1113567" y="200888"/>
              <a:ext cx="4606462" cy="4512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31"/>
                </a:lnSpc>
              </a:pPr>
              <a:r>
                <a:rPr lang="en-US" sz="2022" b="1">
                  <a:solidFill>
                    <a:srgbClr val="113C42"/>
                  </a:solidFill>
                  <a:latin typeface="Arial Bold"/>
                  <a:ea typeface="Arial Bold"/>
                  <a:cs typeface="Arial Bold"/>
                  <a:sym typeface="Arial Bold"/>
                </a:rPr>
                <a:t>Riset Kolaboratif IKN</a:t>
              </a:r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356711" y="1247343"/>
              <a:ext cx="6480757" cy="3729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265"/>
                </a:lnSpc>
              </a:pPr>
              <a:r>
                <a:rPr lang="en-US" sz="1618">
                  <a:solidFill>
                    <a:srgbClr val="113C42"/>
                  </a:solidFill>
                  <a:latin typeface="Arial"/>
                  <a:ea typeface="Arial"/>
                  <a:cs typeface="Arial"/>
                  <a:sym typeface="Arial"/>
                </a:rPr>
                <a:t>Konsorsium riset tropis (UNMUL-BRIN-Internasional)</a:t>
              </a:r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356711" y="1755533"/>
              <a:ext cx="6480757" cy="2847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699"/>
                </a:lnSpc>
              </a:pPr>
              <a:r>
                <a:rPr lang="en-US" sz="1213" b="1">
                  <a:solidFill>
                    <a:srgbClr val="000000"/>
                  </a:solidFill>
                  <a:latin typeface="Arial Bold"/>
                  <a:ea typeface="Arial Bold"/>
                  <a:cs typeface="Arial Bold"/>
                  <a:sym typeface="Arial Bold"/>
                </a:rPr>
                <a:t>KPI: 5+ kolaborasi riset internasional aktif/tahun</a:t>
              </a:r>
            </a:p>
          </p:txBody>
        </p:sp>
        <p:sp>
          <p:nvSpPr>
            <p:cNvPr id="27" name="Freeform 27"/>
            <p:cNvSpPr/>
            <p:nvPr/>
          </p:nvSpPr>
          <p:spPr>
            <a:xfrm>
              <a:off x="377425" y="145479"/>
              <a:ext cx="591596" cy="591596"/>
            </a:xfrm>
            <a:custGeom>
              <a:avLst/>
              <a:gdLst/>
              <a:ahLst/>
              <a:cxnLst/>
              <a:rect l="l" t="t" r="r" b="b"/>
              <a:pathLst>
                <a:path w="591596" h="591596">
                  <a:moveTo>
                    <a:pt x="0" y="0"/>
                  </a:moveTo>
                  <a:lnTo>
                    <a:pt x="591596" y="0"/>
                  </a:lnTo>
                  <a:lnTo>
                    <a:pt x="591596" y="591595"/>
                  </a:lnTo>
                  <a:lnTo>
                    <a:pt x="0" y="5915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28" name="Group 28"/>
          <p:cNvGrpSpPr/>
          <p:nvPr/>
        </p:nvGrpSpPr>
        <p:grpSpPr>
          <a:xfrm>
            <a:off x="444009" y="3440286"/>
            <a:ext cx="5349629" cy="1555543"/>
            <a:chOff x="0" y="0"/>
            <a:chExt cx="7132838" cy="2074057"/>
          </a:xfrm>
        </p:grpSpPr>
        <p:grpSp>
          <p:nvGrpSpPr>
            <p:cNvPr id="29" name="Group 29"/>
            <p:cNvGrpSpPr/>
            <p:nvPr/>
          </p:nvGrpSpPr>
          <p:grpSpPr>
            <a:xfrm>
              <a:off x="0" y="0"/>
              <a:ext cx="7132838" cy="2074057"/>
              <a:chOff x="0" y="0"/>
              <a:chExt cx="1360454" cy="395587"/>
            </a:xfrm>
          </p:grpSpPr>
          <p:sp>
            <p:nvSpPr>
              <p:cNvPr id="30" name="Freeform 30"/>
              <p:cNvSpPr/>
              <p:nvPr/>
            </p:nvSpPr>
            <p:spPr>
              <a:xfrm>
                <a:off x="0" y="0"/>
                <a:ext cx="1360453" cy="395587"/>
              </a:xfrm>
              <a:custGeom>
                <a:avLst/>
                <a:gdLst/>
                <a:ahLst/>
                <a:cxnLst/>
                <a:rect l="l" t="t" r="r" b="b"/>
                <a:pathLst>
                  <a:path w="1360453" h="395587">
                    <a:moveTo>
                      <a:pt x="0" y="0"/>
                    </a:moveTo>
                    <a:lnTo>
                      <a:pt x="1360453" y="0"/>
                    </a:lnTo>
                    <a:lnTo>
                      <a:pt x="1360453" y="395587"/>
                    </a:lnTo>
                    <a:lnTo>
                      <a:pt x="0" y="395587"/>
                    </a:lnTo>
                    <a:close/>
                  </a:path>
                </a:pathLst>
              </a:custGeom>
              <a:solidFill>
                <a:srgbClr val="FFFFFF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id="31" name="TextBox 31"/>
              <p:cNvSpPr txBox="1"/>
              <p:nvPr/>
            </p:nvSpPr>
            <p:spPr>
              <a:xfrm>
                <a:off x="0" y="-9525"/>
                <a:ext cx="1360454" cy="405112"/>
              </a:xfrm>
              <a:prstGeom prst="rect">
                <a:avLst/>
              </a:prstGeom>
            </p:spPr>
            <p:txBody>
              <a:bodyPr lIns="41102" tIns="41102" rIns="41102" bIns="41102" rtlCol="0" anchor="ctr"/>
              <a:lstStyle/>
              <a:p>
                <a:pPr algn="ctr">
                  <a:lnSpc>
                    <a:spcPts val="2699"/>
                  </a:lnSpc>
                </a:pPr>
                <a:endParaRPr/>
              </a:p>
            </p:txBody>
          </p:sp>
        </p:grpSp>
        <p:grpSp>
          <p:nvGrpSpPr>
            <p:cNvPr id="32" name="Group 32"/>
            <p:cNvGrpSpPr/>
            <p:nvPr/>
          </p:nvGrpSpPr>
          <p:grpSpPr>
            <a:xfrm>
              <a:off x="33382" y="0"/>
              <a:ext cx="189334" cy="2074057"/>
              <a:chOff x="0" y="0"/>
              <a:chExt cx="46223" cy="506351"/>
            </a:xfrm>
          </p:grpSpPr>
          <p:sp>
            <p:nvSpPr>
              <p:cNvPr id="33" name="Freeform 33"/>
              <p:cNvSpPr/>
              <p:nvPr/>
            </p:nvSpPr>
            <p:spPr>
              <a:xfrm>
                <a:off x="0" y="0"/>
                <a:ext cx="46223" cy="506352"/>
              </a:xfrm>
              <a:custGeom>
                <a:avLst/>
                <a:gdLst/>
                <a:ahLst/>
                <a:cxnLst/>
                <a:rect l="l" t="t" r="r" b="b"/>
                <a:pathLst>
                  <a:path w="46223" h="506352">
                    <a:moveTo>
                      <a:pt x="0" y="0"/>
                    </a:moveTo>
                    <a:lnTo>
                      <a:pt x="46223" y="0"/>
                    </a:lnTo>
                    <a:lnTo>
                      <a:pt x="46223" y="506352"/>
                    </a:lnTo>
                    <a:lnTo>
                      <a:pt x="0" y="506352"/>
                    </a:lnTo>
                    <a:close/>
                  </a:path>
                </a:pathLst>
              </a:custGeom>
              <a:solidFill>
                <a:srgbClr val="0C838A"/>
              </a:solidFill>
            </p:spPr>
          </p:sp>
          <p:sp>
            <p:nvSpPr>
              <p:cNvPr id="34" name="TextBox 34"/>
              <p:cNvSpPr txBox="1"/>
              <p:nvPr/>
            </p:nvSpPr>
            <p:spPr>
              <a:xfrm>
                <a:off x="0" y="-9525"/>
                <a:ext cx="46223" cy="515876"/>
              </a:xfrm>
              <a:prstGeom prst="rect">
                <a:avLst/>
              </a:prstGeom>
            </p:spPr>
            <p:txBody>
              <a:bodyPr lIns="41102" tIns="41102" rIns="41102" bIns="41102" rtlCol="0" anchor="ctr"/>
              <a:lstStyle/>
              <a:p>
                <a:pPr algn="ctr">
                  <a:lnSpc>
                    <a:spcPts val="2699"/>
                  </a:lnSpc>
                </a:pPr>
                <a:endParaRPr/>
              </a:p>
            </p:txBody>
          </p:sp>
        </p:grpSp>
        <p:sp>
          <p:nvSpPr>
            <p:cNvPr id="35" name="TextBox 35"/>
            <p:cNvSpPr txBox="1"/>
            <p:nvPr/>
          </p:nvSpPr>
          <p:spPr>
            <a:xfrm>
              <a:off x="1261774" y="274610"/>
              <a:ext cx="4856502" cy="4512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31"/>
                </a:lnSpc>
              </a:pPr>
              <a:r>
                <a:rPr lang="en-US" sz="2022" b="1">
                  <a:solidFill>
                    <a:srgbClr val="113C42"/>
                  </a:solidFill>
                  <a:latin typeface="Arial Bold"/>
                  <a:ea typeface="Arial Bold"/>
                  <a:cs typeface="Arial Bold"/>
                  <a:sym typeface="Arial Bold"/>
                </a:rPr>
                <a:t>Bahan Bakar Riset Kompetitif </a:t>
              </a:r>
            </a:p>
          </p:txBody>
        </p:sp>
        <p:sp>
          <p:nvSpPr>
            <p:cNvPr id="36" name="TextBox 36"/>
            <p:cNvSpPr txBox="1"/>
            <p:nvPr/>
          </p:nvSpPr>
          <p:spPr>
            <a:xfrm>
              <a:off x="365927" y="1136975"/>
              <a:ext cx="6648196" cy="3729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265"/>
                </a:lnSpc>
              </a:pPr>
              <a:r>
                <a:rPr lang="en-US" sz="1618">
                  <a:solidFill>
                    <a:srgbClr val="113C42"/>
                  </a:solidFill>
                  <a:latin typeface="Arial"/>
                  <a:ea typeface="Arial"/>
                  <a:cs typeface="Arial"/>
                  <a:sym typeface="Arial"/>
                </a:rPr>
                <a:t>Dana internal dengan peer-review berbasis merit</a:t>
              </a:r>
            </a:p>
          </p:txBody>
        </p:sp>
        <p:sp>
          <p:nvSpPr>
            <p:cNvPr id="37" name="TextBox 37"/>
            <p:cNvSpPr txBox="1"/>
            <p:nvPr/>
          </p:nvSpPr>
          <p:spPr>
            <a:xfrm>
              <a:off x="365927" y="1627330"/>
              <a:ext cx="6648196" cy="2847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699"/>
                </a:lnSpc>
              </a:pPr>
              <a:r>
                <a:rPr lang="en-US" sz="1213" b="1">
                  <a:solidFill>
                    <a:srgbClr val="000000"/>
                  </a:solidFill>
                  <a:latin typeface="Arial Bold"/>
                  <a:ea typeface="Arial Bold"/>
                  <a:cs typeface="Arial Bold"/>
                  <a:sym typeface="Arial Bold"/>
                </a:rPr>
                <a:t>KPI: Dana riset internal nail 3x lipat dalam 3 tahun</a:t>
              </a:r>
            </a:p>
          </p:txBody>
        </p:sp>
        <p:sp>
          <p:nvSpPr>
            <p:cNvPr id="38" name="Freeform 38"/>
            <p:cNvSpPr/>
            <p:nvPr/>
          </p:nvSpPr>
          <p:spPr>
            <a:xfrm>
              <a:off x="506682" y="205044"/>
              <a:ext cx="666006" cy="638028"/>
            </a:xfrm>
            <a:custGeom>
              <a:avLst/>
              <a:gdLst/>
              <a:ahLst/>
              <a:cxnLst/>
              <a:rect l="l" t="t" r="r" b="b"/>
              <a:pathLst>
                <a:path w="666006" h="638028">
                  <a:moveTo>
                    <a:pt x="0" y="0"/>
                  </a:moveTo>
                  <a:lnTo>
                    <a:pt x="666006" y="0"/>
                  </a:lnTo>
                  <a:lnTo>
                    <a:pt x="666006" y="638028"/>
                  </a:lnTo>
                  <a:lnTo>
                    <a:pt x="0" y="6380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4909"/>
              </a:stretch>
            </a:blipFill>
            <a:ln cap="sq">
              <a:noFill/>
              <a:prstDash val="solid"/>
              <a:miter/>
            </a:ln>
          </p:spPr>
        </p:sp>
      </p:grpSp>
      <p:grpSp>
        <p:nvGrpSpPr>
          <p:cNvPr id="39" name="Group 39"/>
          <p:cNvGrpSpPr/>
          <p:nvPr/>
        </p:nvGrpSpPr>
        <p:grpSpPr>
          <a:xfrm>
            <a:off x="444009" y="5423155"/>
            <a:ext cx="5370316" cy="1567614"/>
            <a:chOff x="0" y="0"/>
            <a:chExt cx="7160421" cy="2090151"/>
          </a:xfrm>
        </p:grpSpPr>
        <p:grpSp>
          <p:nvGrpSpPr>
            <p:cNvPr id="40" name="Group 40"/>
            <p:cNvGrpSpPr/>
            <p:nvPr/>
          </p:nvGrpSpPr>
          <p:grpSpPr>
            <a:xfrm>
              <a:off x="0" y="0"/>
              <a:ext cx="7160421" cy="2090151"/>
              <a:chOff x="0" y="0"/>
              <a:chExt cx="1365714" cy="398657"/>
            </a:xfrm>
          </p:grpSpPr>
          <p:sp>
            <p:nvSpPr>
              <p:cNvPr id="41" name="Freeform 41"/>
              <p:cNvSpPr/>
              <p:nvPr/>
            </p:nvSpPr>
            <p:spPr>
              <a:xfrm>
                <a:off x="0" y="0"/>
                <a:ext cx="1365714" cy="398657"/>
              </a:xfrm>
              <a:custGeom>
                <a:avLst/>
                <a:gdLst/>
                <a:ahLst/>
                <a:cxnLst/>
                <a:rect l="l" t="t" r="r" b="b"/>
                <a:pathLst>
                  <a:path w="1365714" h="398657">
                    <a:moveTo>
                      <a:pt x="0" y="0"/>
                    </a:moveTo>
                    <a:lnTo>
                      <a:pt x="1365714" y="0"/>
                    </a:lnTo>
                    <a:lnTo>
                      <a:pt x="1365714" y="398657"/>
                    </a:lnTo>
                    <a:lnTo>
                      <a:pt x="0" y="398657"/>
                    </a:lnTo>
                    <a:close/>
                  </a:path>
                </a:pathLst>
              </a:custGeom>
              <a:solidFill>
                <a:srgbClr val="FFFFFF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id="42" name="TextBox 42"/>
              <p:cNvSpPr txBox="1"/>
              <p:nvPr/>
            </p:nvSpPr>
            <p:spPr>
              <a:xfrm>
                <a:off x="0" y="-9525"/>
                <a:ext cx="1365714" cy="40818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582"/>
                  </a:lnSpc>
                </a:pPr>
                <a:endParaRPr/>
              </a:p>
            </p:txBody>
          </p:sp>
        </p:grpSp>
        <p:grpSp>
          <p:nvGrpSpPr>
            <p:cNvPr id="43" name="Group 43"/>
            <p:cNvGrpSpPr/>
            <p:nvPr/>
          </p:nvGrpSpPr>
          <p:grpSpPr>
            <a:xfrm>
              <a:off x="29685" y="0"/>
              <a:ext cx="163502" cy="2090151"/>
              <a:chOff x="0" y="0"/>
              <a:chExt cx="39917" cy="510281"/>
            </a:xfrm>
          </p:grpSpPr>
          <p:sp>
            <p:nvSpPr>
              <p:cNvPr id="44" name="Freeform 44"/>
              <p:cNvSpPr/>
              <p:nvPr/>
            </p:nvSpPr>
            <p:spPr>
              <a:xfrm>
                <a:off x="0" y="0"/>
                <a:ext cx="39917" cy="510281"/>
              </a:xfrm>
              <a:custGeom>
                <a:avLst/>
                <a:gdLst/>
                <a:ahLst/>
                <a:cxnLst/>
                <a:rect l="l" t="t" r="r" b="b"/>
                <a:pathLst>
                  <a:path w="39917" h="510281">
                    <a:moveTo>
                      <a:pt x="0" y="0"/>
                    </a:moveTo>
                    <a:lnTo>
                      <a:pt x="39917" y="0"/>
                    </a:lnTo>
                    <a:lnTo>
                      <a:pt x="39917" y="510281"/>
                    </a:lnTo>
                    <a:lnTo>
                      <a:pt x="0" y="510281"/>
                    </a:lnTo>
                    <a:close/>
                  </a:path>
                </a:pathLst>
              </a:custGeom>
              <a:solidFill>
                <a:srgbClr val="0C838A"/>
              </a:solidFill>
            </p:spPr>
          </p:sp>
          <p:sp>
            <p:nvSpPr>
              <p:cNvPr id="45" name="TextBox 45"/>
              <p:cNvSpPr txBox="1"/>
              <p:nvPr/>
            </p:nvSpPr>
            <p:spPr>
              <a:xfrm>
                <a:off x="0" y="-9525"/>
                <a:ext cx="39917" cy="519806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582"/>
                  </a:lnSpc>
                </a:pPr>
                <a:endParaRPr/>
              </a:p>
            </p:txBody>
          </p:sp>
        </p:grpSp>
        <p:sp>
          <p:nvSpPr>
            <p:cNvPr id="46" name="TextBox 46"/>
            <p:cNvSpPr txBox="1"/>
            <p:nvPr/>
          </p:nvSpPr>
          <p:spPr>
            <a:xfrm>
              <a:off x="1342415" y="273334"/>
              <a:ext cx="4670233" cy="4512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31"/>
                </a:lnSpc>
              </a:pPr>
              <a:r>
                <a:rPr lang="en-US" sz="2022" b="1">
                  <a:solidFill>
                    <a:srgbClr val="113C42"/>
                  </a:solidFill>
                  <a:latin typeface="Arial Bold"/>
                  <a:ea typeface="Arial Bold"/>
                  <a:cs typeface="Arial Bold"/>
                  <a:sym typeface="Arial Bold"/>
                </a:rPr>
                <a:t>Infrastruktur Inovasi Tropis</a:t>
              </a:r>
            </a:p>
          </p:txBody>
        </p:sp>
        <p:sp>
          <p:nvSpPr>
            <p:cNvPr id="47" name="TextBox 47"/>
            <p:cNvSpPr txBox="1"/>
            <p:nvPr/>
          </p:nvSpPr>
          <p:spPr>
            <a:xfrm>
              <a:off x="386420" y="1102965"/>
              <a:ext cx="6509084" cy="3729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265"/>
                </a:lnSpc>
              </a:pPr>
              <a:r>
                <a:rPr lang="en-US" sz="1618">
                  <a:solidFill>
                    <a:srgbClr val="113C42"/>
                  </a:solidFill>
                  <a:latin typeface="Arial"/>
                  <a:ea typeface="Arial"/>
                  <a:cs typeface="Arial"/>
                  <a:sym typeface="Arial"/>
                </a:rPr>
                <a:t>Pembangunan Pusat Riset Hutan Tropis (PRHT)</a:t>
              </a:r>
            </a:p>
          </p:txBody>
        </p:sp>
        <p:sp>
          <p:nvSpPr>
            <p:cNvPr id="48" name="TextBox 48"/>
            <p:cNvSpPr txBox="1"/>
            <p:nvPr/>
          </p:nvSpPr>
          <p:spPr>
            <a:xfrm>
              <a:off x="386420" y="1513139"/>
              <a:ext cx="6582223" cy="2847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699"/>
                </a:lnSpc>
              </a:pPr>
              <a:r>
                <a:rPr lang="en-US" sz="1213" b="1">
                  <a:solidFill>
                    <a:srgbClr val="000000"/>
                  </a:solidFill>
                  <a:latin typeface="Arial Bold"/>
                  <a:ea typeface="Arial Bold"/>
                  <a:cs typeface="Arial Bold"/>
                  <a:sym typeface="Arial Bold"/>
                </a:rPr>
                <a:t>KPI: 2 pusat riset berstandar internasional pada 2029</a:t>
              </a:r>
            </a:p>
          </p:txBody>
        </p:sp>
        <p:sp>
          <p:nvSpPr>
            <p:cNvPr id="49" name="Freeform 49"/>
            <p:cNvSpPr/>
            <p:nvPr/>
          </p:nvSpPr>
          <p:spPr>
            <a:xfrm>
              <a:off x="441943" y="226251"/>
              <a:ext cx="651716" cy="593062"/>
            </a:xfrm>
            <a:custGeom>
              <a:avLst/>
              <a:gdLst/>
              <a:ahLst/>
              <a:cxnLst/>
              <a:rect l="l" t="t" r="r" b="b"/>
              <a:pathLst>
                <a:path w="651716" h="593062">
                  <a:moveTo>
                    <a:pt x="0" y="0"/>
                  </a:moveTo>
                  <a:lnTo>
                    <a:pt x="651716" y="0"/>
                  </a:lnTo>
                  <a:lnTo>
                    <a:pt x="651716" y="593062"/>
                  </a:lnTo>
                  <a:lnTo>
                    <a:pt x="0" y="59306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50" name="Group 50"/>
          <p:cNvGrpSpPr/>
          <p:nvPr/>
        </p:nvGrpSpPr>
        <p:grpSpPr>
          <a:xfrm>
            <a:off x="444009" y="7418093"/>
            <a:ext cx="5425170" cy="1704750"/>
            <a:chOff x="0" y="0"/>
            <a:chExt cx="7233560" cy="2273000"/>
          </a:xfrm>
        </p:grpSpPr>
        <p:grpSp>
          <p:nvGrpSpPr>
            <p:cNvPr id="51" name="Group 51"/>
            <p:cNvGrpSpPr/>
            <p:nvPr/>
          </p:nvGrpSpPr>
          <p:grpSpPr>
            <a:xfrm>
              <a:off x="0" y="0"/>
              <a:ext cx="7233560" cy="2273000"/>
              <a:chOff x="0" y="0"/>
              <a:chExt cx="1379664" cy="433532"/>
            </a:xfrm>
          </p:grpSpPr>
          <p:sp>
            <p:nvSpPr>
              <p:cNvPr id="52" name="Freeform 52"/>
              <p:cNvSpPr/>
              <p:nvPr/>
            </p:nvSpPr>
            <p:spPr>
              <a:xfrm>
                <a:off x="0" y="0"/>
                <a:ext cx="1379664" cy="433532"/>
              </a:xfrm>
              <a:custGeom>
                <a:avLst/>
                <a:gdLst/>
                <a:ahLst/>
                <a:cxnLst/>
                <a:rect l="l" t="t" r="r" b="b"/>
                <a:pathLst>
                  <a:path w="1379664" h="433532">
                    <a:moveTo>
                      <a:pt x="0" y="0"/>
                    </a:moveTo>
                    <a:lnTo>
                      <a:pt x="1379664" y="0"/>
                    </a:lnTo>
                    <a:lnTo>
                      <a:pt x="1379664" y="433532"/>
                    </a:lnTo>
                    <a:lnTo>
                      <a:pt x="0" y="433532"/>
                    </a:lnTo>
                    <a:close/>
                  </a:path>
                </a:pathLst>
              </a:custGeom>
              <a:solidFill>
                <a:srgbClr val="FFFFFF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id="53" name="TextBox 53"/>
              <p:cNvSpPr txBox="1"/>
              <p:nvPr/>
            </p:nvSpPr>
            <p:spPr>
              <a:xfrm>
                <a:off x="0" y="-9525"/>
                <a:ext cx="1379664" cy="44305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99"/>
                  </a:lnSpc>
                </a:pPr>
                <a:endParaRPr/>
              </a:p>
            </p:txBody>
          </p:sp>
        </p:grpSp>
        <p:grpSp>
          <p:nvGrpSpPr>
            <p:cNvPr id="54" name="Group 54"/>
            <p:cNvGrpSpPr/>
            <p:nvPr/>
          </p:nvGrpSpPr>
          <p:grpSpPr>
            <a:xfrm>
              <a:off x="0" y="0"/>
              <a:ext cx="167023" cy="2273000"/>
              <a:chOff x="0" y="0"/>
              <a:chExt cx="40776" cy="554920"/>
            </a:xfrm>
          </p:grpSpPr>
          <p:sp>
            <p:nvSpPr>
              <p:cNvPr id="55" name="Freeform 55"/>
              <p:cNvSpPr/>
              <p:nvPr/>
            </p:nvSpPr>
            <p:spPr>
              <a:xfrm>
                <a:off x="0" y="0"/>
                <a:ext cx="40776" cy="554920"/>
              </a:xfrm>
              <a:custGeom>
                <a:avLst/>
                <a:gdLst/>
                <a:ahLst/>
                <a:cxnLst/>
                <a:rect l="l" t="t" r="r" b="b"/>
                <a:pathLst>
                  <a:path w="40776" h="554920">
                    <a:moveTo>
                      <a:pt x="0" y="0"/>
                    </a:moveTo>
                    <a:lnTo>
                      <a:pt x="40776" y="0"/>
                    </a:lnTo>
                    <a:lnTo>
                      <a:pt x="40776" y="554920"/>
                    </a:lnTo>
                    <a:lnTo>
                      <a:pt x="0" y="554920"/>
                    </a:lnTo>
                    <a:close/>
                  </a:path>
                </a:pathLst>
              </a:custGeom>
              <a:solidFill>
                <a:srgbClr val="0C838A"/>
              </a:solidFill>
            </p:spPr>
          </p:sp>
          <p:sp>
            <p:nvSpPr>
              <p:cNvPr id="56" name="TextBox 56"/>
              <p:cNvSpPr txBox="1"/>
              <p:nvPr/>
            </p:nvSpPr>
            <p:spPr>
              <a:xfrm>
                <a:off x="0" y="-9525"/>
                <a:ext cx="40776" cy="56444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99"/>
                  </a:lnSpc>
                </a:pPr>
                <a:endParaRPr/>
              </a:p>
            </p:txBody>
          </p:sp>
        </p:grpSp>
        <p:sp>
          <p:nvSpPr>
            <p:cNvPr id="57" name="TextBox 57"/>
            <p:cNvSpPr txBox="1"/>
            <p:nvPr/>
          </p:nvSpPr>
          <p:spPr>
            <a:xfrm>
              <a:off x="1206959" y="112613"/>
              <a:ext cx="5182822" cy="92342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31"/>
                </a:lnSpc>
              </a:pPr>
              <a:r>
                <a:rPr lang="en-US" sz="2022" b="1">
                  <a:solidFill>
                    <a:srgbClr val="113C42"/>
                  </a:solidFill>
                  <a:latin typeface="Arial Bold"/>
                  <a:ea typeface="Arial Bold"/>
                  <a:cs typeface="Arial Bold"/>
                  <a:sym typeface="Arial Bold"/>
                </a:rPr>
                <a:t>Program 150 Doktor dan Profesor 2030 </a:t>
              </a:r>
            </a:p>
          </p:txBody>
        </p:sp>
        <p:sp>
          <p:nvSpPr>
            <p:cNvPr id="58" name="TextBox 58"/>
            <p:cNvSpPr txBox="1"/>
            <p:nvPr/>
          </p:nvSpPr>
          <p:spPr>
            <a:xfrm>
              <a:off x="477754" y="1113830"/>
              <a:ext cx="5753311" cy="64087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812"/>
                </a:lnSpc>
              </a:pPr>
              <a:r>
                <a:rPr lang="en-US" sz="1618">
                  <a:solidFill>
                    <a:srgbClr val="113C42"/>
                  </a:solidFill>
                  <a:latin typeface="Arial"/>
                  <a:ea typeface="Arial"/>
                  <a:cs typeface="Arial"/>
                  <a:sym typeface="Arial"/>
                </a:rPr>
                <a:t>Program Bridging S3 - Percepatan pengusulan guru besar</a:t>
              </a:r>
            </a:p>
          </p:txBody>
        </p:sp>
        <p:sp>
          <p:nvSpPr>
            <p:cNvPr id="59" name="TextBox 59"/>
            <p:cNvSpPr txBox="1"/>
            <p:nvPr/>
          </p:nvSpPr>
          <p:spPr>
            <a:xfrm>
              <a:off x="491790" y="1803920"/>
              <a:ext cx="6448134" cy="2847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699"/>
                </a:lnSpc>
              </a:pPr>
              <a:r>
                <a:rPr lang="en-US" sz="1213" b="1">
                  <a:solidFill>
                    <a:srgbClr val="000000"/>
                  </a:solidFill>
                  <a:latin typeface="Arial Bold"/>
                  <a:ea typeface="Arial Bold"/>
                  <a:cs typeface="Arial Bold"/>
                  <a:sym typeface="Arial Bold"/>
                </a:rPr>
                <a:t>KPI: Total 150 Doktor dan Profesor aktif pada tahun 2030</a:t>
              </a:r>
            </a:p>
          </p:txBody>
        </p:sp>
        <p:sp>
          <p:nvSpPr>
            <p:cNvPr id="60" name="Freeform 60"/>
            <p:cNvSpPr/>
            <p:nvPr/>
          </p:nvSpPr>
          <p:spPr>
            <a:xfrm>
              <a:off x="477754" y="195856"/>
              <a:ext cx="603669" cy="591596"/>
            </a:xfrm>
            <a:custGeom>
              <a:avLst/>
              <a:gdLst/>
              <a:ahLst/>
              <a:cxnLst/>
              <a:rect l="l" t="t" r="r" b="b"/>
              <a:pathLst>
                <a:path w="603669" h="591596">
                  <a:moveTo>
                    <a:pt x="0" y="0"/>
                  </a:moveTo>
                  <a:lnTo>
                    <a:pt x="603669" y="0"/>
                  </a:lnTo>
                  <a:lnTo>
                    <a:pt x="603669" y="591596"/>
                  </a:lnTo>
                  <a:lnTo>
                    <a:pt x="0" y="5915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61" name="Group 61"/>
          <p:cNvGrpSpPr/>
          <p:nvPr/>
        </p:nvGrpSpPr>
        <p:grpSpPr>
          <a:xfrm>
            <a:off x="6364965" y="3440286"/>
            <a:ext cx="5188418" cy="1555543"/>
            <a:chOff x="0" y="0"/>
            <a:chExt cx="6917890" cy="2074057"/>
          </a:xfrm>
        </p:grpSpPr>
        <p:grpSp>
          <p:nvGrpSpPr>
            <p:cNvPr id="62" name="Group 62"/>
            <p:cNvGrpSpPr/>
            <p:nvPr/>
          </p:nvGrpSpPr>
          <p:grpSpPr>
            <a:xfrm>
              <a:off x="0" y="0"/>
              <a:ext cx="6917890" cy="2074057"/>
              <a:chOff x="0" y="0"/>
              <a:chExt cx="1319456" cy="395587"/>
            </a:xfrm>
          </p:grpSpPr>
          <p:sp>
            <p:nvSpPr>
              <p:cNvPr id="63" name="Freeform 63"/>
              <p:cNvSpPr/>
              <p:nvPr/>
            </p:nvSpPr>
            <p:spPr>
              <a:xfrm>
                <a:off x="0" y="0"/>
                <a:ext cx="1319456" cy="395587"/>
              </a:xfrm>
              <a:custGeom>
                <a:avLst/>
                <a:gdLst/>
                <a:ahLst/>
                <a:cxnLst/>
                <a:rect l="l" t="t" r="r" b="b"/>
                <a:pathLst>
                  <a:path w="1319456" h="395587">
                    <a:moveTo>
                      <a:pt x="0" y="0"/>
                    </a:moveTo>
                    <a:lnTo>
                      <a:pt x="1319456" y="0"/>
                    </a:lnTo>
                    <a:lnTo>
                      <a:pt x="1319456" y="395587"/>
                    </a:lnTo>
                    <a:lnTo>
                      <a:pt x="0" y="395587"/>
                    </a:lnTo>
                    <a:close/>
                  </a:path>
                </a:pathLst>
              </a:custGeom>
              <a:solidFill>
                <a:srgbClr val="FFFFFF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id="64" name="TextBox 64"/>
              <p:cNvSpPr txBox="1"/>
              <p:nvPr/>
            </p:nvSpPr>
            <p:spPr>
              <a:xfrm>
                <a:off x="0" y="-19050"/>
                <a:ext cx="1319456" cy="414637"/>
              </a:xfrm>
              <a:prstGeom prst="rect">
                <a:avLst/>
              </a:prstGeom>
            </p:spPr>
            <p:txBody>
              <a:bodyPr lIns="41102" tIns="41102" rIns="41102" bIns="41102" rtlCol="0" anchor="ctr"/>
              <a:lstStyle/>
              <a:p>
                <a:pPr algn="ctr">
                  <a:lnSpc>
                    <a:spcPts val="2721"/>
                  </a:lnSpc>
                </a:pPr>
                <a:endParaRPr/>
              </a:p>
            </p:txBody>
          </p:sp>
        </p:grpSp>
        <p:grpSp>
          <p:nvGrpSpPr>
            <p:cNvPr id="65" name="Group 65"/>
            <p:cNvGrpSpPr/>
            <p:nvPr/>
          </p:nvGrpSpPr>
          <p:grpSpPr>
            <a:xfrm>
              <a:off x="0" y="0"/>
              <a:ext cx="141021" cy="2074057"/>
              <a:chOff x="0" y="0"/>
              <a:chExt cx="34428" cy="506351"/>
            </a:xfrm>
          </p:grpSpPr>
          <p:sp>
            <p:nvSpPr>
              <p:cNvPr id="66" name="Freeform 66"/>
              <p:cNvSpPr/>
              <p:nvPr/>
            </p:nvSpPr>
            <p:spPr>
              <a:xfrm>
                <a:off x="0" y="0"/>
                <a:ext cx="34428" cy="506352"/>
              </a:xfrm>
              <a:custGeom>
                <a:avLst/>
                <a:gdLst/>
                <a:ahLst/>
                <a:cxnLst/>
                <a:rect l="l" t="t" r="r" b="b"/>
                <a:pathLst>
                  <a:path w="34428" h="506352">
                    <a:moveTo>
                      <a:pt x="0" y="0"/>
                    </a:moveTo>
                    <a:lnTo>
                      <a:pt x="34428" y="0"/>
                    </a:lnTo>
                    <a:lnTo>
                      <a:pt x="34428" y="506352"/>
                    </a:lnTo>
                    <a:lnTo>
                      <a:pt x="0" y="506352"/>
                    </a:lnTo>
                    <a:close/>
                  </a:path>
                </a:pathLst>
              </a:custGeom>
              <a:solidFill>
                <a:srgbClr val="0C838A"/>
              </a:solidFill>
            </p:spPr>
          </p:sp>
          <p:sp>
            <p:nvSpPr>
              <p:cNvPr id="67" name="TextBox 67"/>
              <p:cNvSpPr txBox="1"/>
              <p:nvPr/>
            </p:nvSpPr>
            <p:spPr>
              <a:xfrm>
                <a:off x="0" y="-19050"/>
                <a:ext cx="34428" cy="525401"/>
              </a:xfrm>
              <a:prstGeom prst="rect">
                <a:avLst/>
              </a:prstGeom>
            </p:spPr>
            <p:txBody>
              <a:bodyPr lIns="41102" tIns="41102" rIns="41102" bIns="41102" rtlCol="0" anchor="ctr"/>
              <a:lstStyle/>
              <a:p>
                <a:pPr algn="ctr">
                  <a:lnSpc>
                    <a:spcPts val="2721"/>
                  </a:lnSpc>
                </a:pPr>
                <a:endParaRPr/>
              </a:p>
            </p:txBody>
          </p:sp>
        </p:grpSp>
        <p:sp>
          <p:nvSpPr>
            <p:cNvPr id="68" name="TextBox 68"/>
            <p:cNvSpPr txBox="1"/>
            <p:nvPr/>
          </p:nvSpPr>
          <p:spPr>
            <a:xfrm>
              <a:off x="954269" y="187406"/>
              <a:ext cx="3859220" cy="41245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47"/>
                </a:lnSpc>
              </a:pPr>
              <a:r>
                <a:rPr lang="en-US" sz="2022" b="1">
                  <a:solidFill>
                    <a:srgbClr val="113C42"/>
                  </a:solidFill>
                  <a:latin typeface="Arial Bold"/>
                  <a:ea typeface="Arial Bold"/>
                  <a:cs typeface="Arial Bold"/>
                  <a:sym typeface="Arial Bold"/>
                </a:rPr>
                <a:t>Mobilitas Global</a:t>
              </a:r>
            </a:p>
          </p:txBody>
        </p:sp>
        <p:sp>
          <p:nvSpPr>
            <p:cNvPr id="69" name="TextBox 69"/>
            <p:cNvSpPr txBox="1"/>
            <p:nvPr/>
          </p:nvSpPr>
          <p:spPr>
            <a:xfrm>
              <a:off x="348222" y="946880"/>
              <a:ext cx="6022846" cy="67688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958"/>
                </a:lnSpc>
              </a:pPr>
              <a:r>
                <a:rPr lang="en-US" sz="1618">
                  <a:solidFill>
                    <a:srgbClr val="113C42"/>
                  </a:solidFill>
                  <a:latin typeface="Arial"/>
                  <a:ea typeface="Arial"/>
                  <a:cs typeface="Arial"/>
                  <a:sym typeface="Arial"/>
                </a:rPr>
                <a:t>Pertukaran mahasiswa, dosen, beasiswa S3 dan program joint degree</a:t>
              </a:r>
            </a:p>
          </p:txBody>
        </p:sp>
        <p:sp>
          <p:nvSpPr>
            <p:cNvPr id="70" name="TextBox 70"/>
            <p:cNvSpPr txBox="1"/>
            <p:nvPr/>
          </p:nvSpPr>
          <p:spPr>
            <a:xfrm>
              <a:off x="348222" y="1652400"/>
              <a:ext cx="6326516" cy="25820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468"/>
                </a:lnSpc>
              </a:pPr>
              <a:r>
                <a:rPr lang="en-US" sz="1213" b="1">
                  <a:solidFill>
                    <a:srgbClr val="000000"/>
                  </a:solidFill>
                  <a:latin typeface="Arial Bold"/>
                  <a:ea typeface="Arial Bold"/>
                  <a:cs typeface="Arial Bold"/>
                  <a:sym typeface="Arial Bold"/>
                </a:rPr>
                <a:t>KPI: Tembus QS Asia Rangking 801-1.000 pada 2030</a:t>
              </a:r>
            </a:p>
          </p:txBody>
        </p:sp>
        <p:sp>
          <p:nvSpPr>
            <p:cNvPr id="71" name="Freeform 71"/>
            <p:cNvSpPr/>
            <p:nvPr/>
          </p:nvSpPr>
          <p:spPr>
            <a:xfrm>
              <a:off x="327915" y="146830"/>
              <a:ext cx="503850" cy="503850"/>
            </a:xfrm>
            <a:custGeom>
              <a:avLst/>
              <a:gdLst/>
              <a:ahLst/>
              <a:cxnLst/>
              <a:rect l="l" t="t" r="r" b="b"/>
              <a:pathLst>
                <a:path w="503850" h="503850">
                  <a:moveTo>
                    <a:pt x="0" y="0"/>
                  </a:moveTo>
                  <a:lnTo>
                    <a:pt x="503850" y="0"/>
                  </a:lnTo>
                  <a:lnTo>
                    <a:pt x="503850" y="503850"/>
                  </a:lnTo>
                  <a:lnTo>
                    <a:pt x="0" y="5038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72" name="TextBox 72"/>
          <p:cNvSpPr txBox="1"/>
          <p:nvPr/>
        </p:nvSpPr>
        <p:spPr>
          <a:xfrm>
            <a:off x="362963" y="704762"/>
            <a:ext cx="10699257" cy="14481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87"/>
              </a:lnSpc>
            </a:pPr>
            <a:r>
              <a:rPr lang="en-US" sz="5221" b="1">
                <a:solidFill>
                  <a:srgbClr val="009999"/>
                </a:solidFill>
                <a:latin typeface="Arial Bold"/>
                <a:ea typeface="Arial Bold"/>
                <a:cs typeface="Arial Bold"/>
                <a:sym typeface="Arial Bold"/>
              </a:rPr>
              <a:t>PILAR 3 |</a:t>
            </a:r>
            <a:r>
              <a:rPr lang="en-US" sz="5221" b="1">
                <a:solidFill>
                  <a:srgbClr val="113C42"/>
                </a:solidFill>
                <a:latin typeface="Arial Bold"/>
                <a:ea typeface="Arial Bold"/>
                <a:cs typeface="Arial Bold"/>
                <a:sym typeface="Arial Bold"/>
              </a:rPr>
              <a:t> Akselerasi Ekosistem Riset dan Rekognisi Global</a:t>
            </a:r>
          </a:p>
        </p:txBody>
      </p:sp>
      <p:grpSp>
        <p:nvGrpSpPr>
          <p:cNvPr id="73" name="Group 73"/>
          <p:cNvGrpSpPr/>
          <p:nvPr/>
        </p:nvGrpSpPr>
        <p:grpSpPr>
          <a:xfrm>
            <a:off x="362963" y="2581544"/>
            <a:ext cx="3487542" cy="430149"/>
            <a:chOff x="0" y="0"/>
            <a:chExt cx="918591" cy="113284"/>
          </a:xfrm>
        </p:grpSpPr>
        <p:sp>
          <p:nvSpPr>
            <p:cNvPr id="74" name="Freeform 74"/>
            <p:cNvSpPr/>
            <p:nvPr/>
          </p:nvSpPr>
          <p:spPr>
            <a:xfrm>
              <a:off x="0" y="0"/>
              <a:ext cx="918591" cy="113284"/>
            </a:xfrm>
            <a:custGeom>
              <a:avLst/>
              <a:gdLst/>
              <a:ahLst/>
              <a:cxnLst/>
              <a:rect l="l" t="t" r="r" b="b"/>
              <a:pathLst>
                <a:path w="918591" h="113284">
                  <a:moveTo>
                    <a:pt x="918591" y="33298"/>
                  </a:moveTo>
                  <a:lnTo>
                    <a:pt x="918591" y="79986"/>
                  </a:lnTo>
                  <a:cubicBezTo>
                    <a:pt x="918591" y="88817"/>
                    <a:pt x="915083" y="97287"/>
                    <a:pt x="908838" y="103531"/>
                  </a:cubicBezTo>
                  <a:cubicBezTo>
                    <a:pt x="902594" y="109776"/>
                    <a:pt x="894124" y="113284"/>
                    <a:pt x="885293" y="113284"/>
                  </a:cubicBezTo>
                  <a:lnTo>
                    <a:pt x="33298" y="113284"/>
                  </a:lnTo>
                  <a:cubicBezTo>
                    <a:pt x="24467" y="113284"/>
                    <a:pt x="15997" y="109776"/>
                    <a:pt x="9753" y="103531"/>
                  </a:cubicBezTo>
                  <a:cubicBezTo>
                    <a:pt x="3508" y="97287"/>
                    <a:pt x="0" y="88817"/>
                    <a:pt x="0" y="79986"/>
                  </a:cubicBezTo>
                  <a:lnTo>
                    <a:pt x="0" y="33298"/>
                  </a:lnTo>
                  <a:cubicBezTo>
                    <a:pt x="0" y="24467"/>
                    <a:pt x="3508" y="15997"/>
                    <a:pt x="9753" y="9753"/>
                  </a:cubicBezTo>
                  <a:cubicBezTo>
                    <a:pt x="15997" y="3508"/>
                    <a:pt x="24467" y="0"/>
                    <a:pt x="33298" y="0"/>
                  </a:cubicBezTo>
                  <a:lnTo>
                    <a:pt x="885293" y="0"/>
                  </a:lnTo>
                  <a:cubicBezTo>
                    <a:pt x="894124" y="0"/>
                    <a:pt x="902594" y="3508"/>
                    <a:pt x="908838" y="9753"/>
                  </a:cubicBezTo>
                  <a:cubicBezTo>
                    <a:pt x="915083" y="15997"/>
                    <a:pt x="918591" y="24467"/>
                    <a:pt x="918591" y="33298"/>
                  </a:cubicBezTo>
                  <a:close/>
                </a:path>
              </a:pathLst>
            </a:custGeom>
            <a:gradFill rotWithShape="1">
              <a:gsLst>
                <a:gs pos="0">
                  <a:srgbClr val="E7AA51">
                    <a:alpha val="100000"/>
                  </a:srgbClr>
                </a:gs>
                <a:gs pos="33333">
                  <a:srgbClr val="FFE499">
                    <a:alpha val="100000"/>
                  </a:srgbClr>
                </a:gs>
                <a:gs pos="66667">
                  <a:srgbClr val="E7AA51">
                    <a:alpha val="100000"/>
                  </a:srgbClr>
                </a:gs>
                <a:gs pos="100000">
                  <a:srgbClr val="AC7031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75" name="TextBox 75"/>
            <p:cNvSpPr txBox="1"/>
            <p:nvPr/>
          </p:nvSpPr>
          <p:spPr>
            <a:xfrm>
              <a:off x="0" y="-19050"/>
              <a:ext cx="918591" cy="1323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19"/>
                </a:lnSpc>
              </a:pPr>
              <a:endParaRPr/>
            </a:p>
          </p:txBody>
        </p:sp>
      </p:grpSp>
      <p:sp>
        <p:nvSpPr>
          <p:cNvPr id="76" name="TextBox 76"/>
          <p:cNvSpPr txBox="1"/>
          <p:nvPr/>
        </p:nvSpPr>
        <p:spPr>
          <a:xfrm>
            <a:off x="444009" y="2598182"/>
            <a:ext cx="3344832" cy="3492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Terhubung ke IKU 3, 4, 6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7987774" y="9524418"/>
            <a:ext cx="1620440" cy="429387"/>
            <a:chOff x="0" y="0"/>
            <a:chExt cx="2160586" cy="57251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60587" cy="572516"/>
            </a:xfrm>
            <a:custGeom>
              <a:avLst/>
              <a:gdLst/>
              <a:ahLst/>
              <a:cxnLst/>
              <a:rect l="l" t="t" r="r" b="b"/>
              <a:pathLst>
                <a:path w="2160587" h="572516">
                  <a:moveTo>
                    <a:pt x="0" y="0"/>
                  </a:moveTo>
                  <a:lnTo>
                    <a:pt x="2160587" y="0"/>
                  </a:lnTo>
                  <a:lnTo>
                    <a:pt x="2160587" y="572516"/>
                  </a:lnTo>
                  <a:lnTo>
                    <a:pt x="0" y="5725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15642" r="-15642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9604614" y="2827541"/>
            <a:ext cx="8143214" cy="3215089"/>
            <a:chOff x="0" y="0"/>
            <a:chExt cx="1261597" cy="49810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261597" cy="498101"/>
            </a:xfrm>
            <a:custGeom>
              <a:avLst/>
              <a:gdLst/>
              <a:ahLst/>
              <a:cxnLst/>
              <a:rect l="l" t="t" r="r" b="b"/>
              <a:pathLst>
                <a:path w="1261597" h="498101">
                  <a:moveTo>
                    <a:pt x="0" y="0"/>
                  </a:moveTo>
                  <a:lnTo>
                    <a:pt x="1261597" y="0"/>
                  </a:lnTo>
                  <a:lnTo>
                    <a:pt x="1261597" y="498101"/>
                  </a:lnTo>
                  <a:lnTo>
                    <a:pt x="0" y="498101"/>
                  </a:lnTo>
                  <a:close/>
                </a:path>
              </a:pathLst>
            </a:custGeom>
            <a:blipFill>
              <a:blip r:embed="rId3"/>
              <a:stretch>
                <a:fillRect t="-34427" b="-34427"/>
              </a:stretch>
            </a:blipFill>
          </p:spPr>
        </p:sp>
      </p:grpSp>
      <p:grpSp>
        <p:nvGrpSpPr>
          <p:cNvPr id="6" name="Group 6"/>
          <p:cNvGrpSpPr/>
          <p:nvPr/>
        </p:nvGrpSpPr>
        <p:grpSpPr>
          <a:xfrm>
            <a:off x="1028700" y="2827541"/>
            <a:ext cx="7785177" cy="1474194"/>
            <a:chOff x="0" y="0"/>
            <a:chExt cx="10380236" cy="1965593"/>
          </a:xfrm>
        </p:grpSpPr>
        <p:grpSp>
          <p:nvGrpSpPr>
            <p:cNvPr id="7" name="Group 7"/>
            <p:cNvGrpSpPr/>
            <p:nvPr/>
          </p:nvGrpSpPr>
          <p:grpSpPr>
            <a:xfrm>
              <a:off x="0" y="0"/>
              <a:ext cx="10380236" cy="1965593"/>
              <a:chOff x="0" y="0"/>
              <a:chExt cx="1601888" cy="303332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1601888" cy="303332"/>
              </a:xfrm>
              <a:custGeom>
                <a:avLst/>
                <a:gdLst/>
                <a:ahLst/>
                <a:cxnLst/>
                <a:rect l="l" t="t" r="r" b="b"/>
                <a:pathLst>
                  <a:path w="1601888" h="303332">
                    <a:moveTo>
                      <a:pt x="0" y="0"/>
                    </a:moveTo>
                    <a:lnTo>
                      <a:pt x="1601888" y="0"/>
                    </a:lnTo>
                    <a:lnTo>
                      <a:pt x="1601888" y="303332"/>
                    </a:lnTo>
                    <a:lnTo>
                      <a:pt x="0" y="303332"/>
                    </a:lnTo>
                    <a:close/>
                  </a:path>
                </a:pathLst>
              </a:custGeom>
              <a:solidFill>
                <a:srgbClr val="FFFFFF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id="9" name="TextBox 9"/>
              <p:cNvSpPr txBox="1"/>
              <p:nvPr/>
            </p:nvSpPr>
            <p:spPr>
              <a:xfrm>
                <a:off x="0" y="-9525"/>
                <a:ext cx="1601888" cy="31285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99"/>
                  </a:lnSpc>
                </a:pPr>
                <a:endParaRPr/>
              </a:p>
            </p:txBody>
          </p:sp>
        </p:grpSp>
        <p:grpSp>
          <p:nvGrpSpPr>
            <p:cNvPr id="10" name="Group 10"/>
            <p:cNvGrpSpPr/>
            <p:nvPr/>
          </p:nvGrpSpPr>
          <p:grpSpPr>
            <a:xfrm>
              <a:off x="0" y="0"/>
              <a:ext cx="324113" cy="1965593"/>
              <a:chOff x="0" y="0"/>
              <a:chExt cx="64022" cy="388265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64022" cy="388265"/>
              </a:xfrm>
              <a:custGeom>
                <a:avLst/>
                <a:gdLst/>
                <a:ahLst/>
                <a:cxnLst/>
                <a:rect l="l" t="t" r="r" b="b"/>
                <a:pathLst>
                  <a:path w="64022" h="388265">
                    <a:moveTo>
                      <a:pt x="0" y="0"/>
                    </a:moveTo>
                    <a:lnTo>
                      <a:pt x="64022" y="0"/>
                    </a:lnTo>
                    <a:lnTo>
                      <a:pt x="64022" y="388265"/>
                    </a:lnTo>
                    <a:lnTo>
                      <a:pt x="0" y="388265"/>
                    </a:lnTo>
                    <a:close/>
                  </a:path>
                </a:pathLst>
              </a:custGeom>
              <a:solidFill>
                <a:srgbClr val="0C838A"/>
              </a:solidFill>
            </p:spPr>
          </p:sp>
          <p:sp>
            <p:nvSpPr>
              <p:cNvPr id="12" name="TextBox 12"/>
              <p:cNvSpPr txBox="1"/>
              <p:nvPr/>
            </p:nvSpPr>
            <p:spPr>
              <a:xfrm>
                <a:off x="0" y="-9525"/>
                <a:ext cx="64022" cy="39779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99"/>
                  </a:lnSpc>
                </a:pPr>
                <a:endParaRPr/>
              </a:p>
            </p:txBody>
          </p:sp>
        </p:grpSp>
        <p:sp>
          <p:nvSpPr>
            <p:cNvPr id="13" name="TextBox 13"/>
            <p:cNvSpPr txBox="1"/>
            <p:nvPr/>
          </p:nvSpPr>
          <p:spPr>
            <a:xfrm>
              <a:off x="1099314" y="221742"/>
              <a:ext cx="8120581" cy="5567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499"/>
                </a:lnSpc>
              </a:pPr>
              <a:r>
                <a:rPr lang="en-US" sz="2499" b="1">
                  <a:solidFill>
                    <a:srgbClr val="113C42"/>
                  </a:solidFill>
                  <a:latin typeface="Arial Bold"/>
                  <a:ea typeface="Arial Bold"/>
                  <a:cs typeface="Arial Bold"/>
                  <a:sym typeface="Arial Bold"/>
                </a:rPr>
                <a:t>Pusat Kajian Kaltim-IKN dan Kebijakan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532525" y="730889"/>
              <a:ext cx="9674948" cy="44974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</a:pPr>
              <a:r>
                <a:rPr lang="en-US" sz="2000">
                  <a:solidFill>
                    <a:srgbClr val="113C42"/>
                  </a:solidFill>
                  <a:latin typeface="Arial"/>
                  <a:ea typeface="Arial"/>
                  <a:cs typeface="Arial"/>
                  <a:sym typeface="Arial"/>
                </a:rPr>
                <a:t>Think Tank resmi (PKPN) untuk riset tata ruang dan sosial 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532525" y="1371609"/>
              <a:ext cx="9674948" cy="35246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100"/>
                </a:lnSpc>
              </a:pPr>
              <a:r>
                <a:rPr lang="en-US" sz="1500" b="1">
                  <a:solidFill>
                    <a:srgbClr val="000000"/>
                  </a:solidFill>
                  <a:latin typeface="Arial Bold"/>
                  <a:ea typeface="Arial Bold"/>
                  <a:cs typeface="Arial Bold"/>
                  <a:sym typeface="Arial Bold"/>
                </a:rPr>
                <a:t>KPI: 5 policy brief diadopsi pemangku kebijakan nasional/tahun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028700" y="4568435"/>
            <a:ext cx="7785177" cy="1474194"/>
            <a:chOff x="0" y="0"/>
            <a:chExt cx="10380236" cy="1965593"/>
          </a:xfrm>
        </p:grpSpPr>
        <p:grpSp>
          <p:nvGrpSpPr>
            <p:cNvPr id="17" name="Group 17"/>
            <p:cNvGrpSpPr/>
            <p:nvPr/>
          </p:nvGrpSpPr>
          <p:grpSpPr>
            <a:xfrm>
              <a:off x="0" y="0"/>
              <a:ext cx="10380236" cy="1965593"/>
              <a:chOff x="0" y="0"/>
              <a:chExt cx="1601888" cy="303332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0" y="0"/>
                <a:ext cx="1601888" cy="303332"/>
              </a:xfrm>
              <a:custGeom>
                <a:avLst/>
                <a:gdLst/>
                <a:ahLst/>
                <a:cxnLst/>
                <a:rect l="l" t="t" r="r" b="b"/>
                <a:pathLst>
                  <a:path w="1601888" h="303332">
                    <a:moveTo>
                      <a:pt x="0" y="0"/>
                    </a:moveTo>
                    <a:lnTo>
                      <a:pt x="1601888" y="0"/>
                    </a:lnTo>
                    <a:lnTo>
                      <a:pt x="1601888" y="303332"/>
                    </a:lnTo>
                    <a:lnTo>
                      <a:pt x="0" y="303332"/>
                    </a:lnTo>
                    <a:close/>
                  </a:path>
                </a:pathLst>
              </a:custGeom>
              <a:solidFill>
                <a:srgbClr val="FFFFFF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id="19" name="TextBox 19"/>
              <p:cNvSpPr txBox="1"/>
              <p:nvPr/>
            </p:nvSpPr>
            <p:spPr>
              <a:xfrm>
                <a:off x="0" y="-9525"/>
                <a:ext cx="1601888" cy="31285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99"/>
                  </a:lnSpc>
                </a:pPr>
                <a:endParaRPr/>
              </a:p>
            </p:txBody>
          </p:sp>
        </p:grpSp>
        <p:grpSp>
          <p:nvGrpSpPr>
            <p:cNvPr id="20" name="Group 20"/>
            <p:cNvGrpSpPr/>
            <p:nvPr/>
          </p:nvGrpSpPr>
          <p:grpSpPr>
            <a:xfrm>
              <a:off x="0" y="0"/>
              <a:ext cx="324113" cy="1965593"/>
              <a:chOff x="0" y="0"/>
              <a:chExt cx="64022" cy="388265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0" y="0"/>
                <a:ext cx="64022" cy="388265"/>
              </a:xfrm>
              <a:custGeom>
                <a:avLst/>
                <a:gdLst/>
                <a:ahLst/>
                <a:cxnLst/>
                <a:rect l="l" t="t" r="r" b="b"/>
                <a:pathLst>
                  <a:path w="64022" h="388265">
                    <a:moveTo>
                      <a:pt x="0" y="0"/>
                    </a:moveTo>
                    <a:lnTo>
                      <a:pt x="64022" y="0"/>
                    </a:lnTo>
                    <a:lnTo>
                      <a:pt x="64022" y="388265"/>
                    </a:lnTo>
                    <a:lnTo>
                      <a:pt x="0" y="388265"/>
                    </a:lnTo>
                    <a:close/>
                  </a:path>
                </a:pathLst>
              </a:custGeom>
              <a:solidFill>
                <a:srgbClr val="0C838A"/>
              </a:solidFill>
            </p:spPr>
          </p:sp>
          <p:sp>
            <p:nvSpPr>
              <p:cNvPr id="22" name="TextBox 22"/>
              <p:cNvSpPr txBox="1"/>
              <p:nvPr/>
            </p:nvSpPr>
            <p:spPr>
              <a:xfrm>
                <a:off x="0" y="-9525"/>
                <a:ext cx="64022" cy="39779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99"/>
                  </a:lnSpc>
                </a:pPr>
                <a:endParaRPr/>
              </a:p>
            </p:txBody>
          </p:sp>
        </p:grpSp>
        <p:sp>
          <p:nvSpPr>
            <p:cNvPr id="23" name="TextBox 23"/>
            <p:cNvSpPr txBox="1"/>
            <p:nvPr/>
          </p:nvSpPr>
          <p:spPr>
            <a:xfrm>
              <a:off x="1275877" y="221742"/>
              <a:ext cx="6701938" cy="5567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499"/>
                </a:lnSpc>
              </a:pPr>
              <a:r>
                <a:rPr lang="en-US" sz="2499" b="1">
                  <a:solidFill>
                    <a:srgbClr val="113C42"/>
                  </a:solidFill>
                  <a:latin typeface="Arial Bold"/>
                  <a:ea typeface="Arial Bold"/>
                  <a:cs typeface="Arial Bold"/>
                  <a:sym typeface="Arial Bold"/>
                </a:rPr>
                <a:t>Kontribusi Smart City Kaltim-IKN</a:t>
              </a:r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532525" y="730889"/>
              <a:ext cx="9674948" cy="44974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</a:pPr>
              <a:r>
                <a:rPr lang="en-US" sz="2000">
                  <a:solidFill>
                    <a:srgbClr val="113C42"/>
                  </a:solidFill>
                  <a:latin typeface="Arial"/>
                  <a:ea typeface="Arial"/>
                  <a:cs typeface="Arial"/>
                  <a:sym typeface="Arial"/>
                </a:rPr>
                <a:t>Laboratorium Urban intelligence dan Digital Governance</a:t>
              </a:r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532525" y="1313239"/>
              <a:ext cx="9674948" cy="35246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100"/>
                </a:lnSpc>
              </a:pPr>
              <a:r>
                <a:rPr lang="en-US" sz="1500" b="1">
                  <a:solidFill>
                    <a:srgbClr val="000000"/>
                  </a:solidFill>
                  <a:latin typeface="Arial Bold"/>
                  <a:ea typeface="Arial Bold"/>
                  <a:cs typeface="Arial Bold"/>
                  <a:sym typeface="Arial Bold"/>
                </a:rPr>
                <a:t>KPI: 500 mahasiswa magang di instansi IKN/tahun</a:t>
              </a:r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1028700" y="6309330"/>
            <a:ext cx="7785177" cy="1474194"/>
            <a:chOff x="0" y="0"/>
            <a:chExt cx="10380236" cy="1965593"/>
          </a:xfrm>
        </p:grpSpPr>
        <p:grpSp>
          <p:nvGrpSpPr>
            <p:cNvPr id="27" name="Group 27"/>
            <p:cNvGrpSpPr/>
            <p:nvPr/>
          </p:nvGrpSpPr>
          <p:grpSpPr>
            <a:xfrm>
              <a:off x="0" y="0"/>
              <a:ext cx="10380236" cy="1965593"/>
              <a:chOff x="0" y="0"/>
              <a:chExt cx="1601888" cy="303332"/>
            </a:xfrm>
          </p:grpSpPr>
          <p:sp>
            <p:nvSpPr>
              <p:cNvPr id="28" name="Freeform 28"/>
              <p:cNvSpPr/>
              <p:nvPr/>
            </p:nvSpPr>
            <p:spPr>
              <a:xfrm>
                <a:off x="0" y="0"/>
                <a:ext cx="1601888" cy="303332"/>
              </a:xfrm>
              <a:custGeom>
                <a:avLst/>
                <a:gdLst/>
                <a:ahLst/>
                <a:cxnLst/>
                <a:rect l="l" t="t" r="r" b="b"/>
                <a:pathLst>
                  <a:path w="1601888" h="303332">
                    <a:moveTo>
                      <a:pt x="0" y="0"/>
                    </a:moveTo>
                    <a:lnTo>
                      <a:pt x="1601888" y="0"/>
                    </a:lnTo>
                    <a:lnTo>
                      <a:pt x="1601888" y="303332"/>
                    </a:lnTo>
                    <a:lnTo>
                      <a:pt x="0" y="303332"/>
                    </a:lnTo>
                    <a:close/>
                  </a:path>
                </a:pathLst>
              </a:custGeom>
              <a:solidFill>
                <a:srgbClr val="FFFFFF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id="29" name="TextBox 29"/>
              <p:cNvSpPr txBox="1"/>
              <p:nvPr/>
            </p:nvSpPr>
            <p:spPr>
              <a:xfrm>
                <a:off x="0" y="-9525"/>
                <a:ext cx="1601888" cy="31285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99"/>
                  </a:lnSpc>
                </a:pPr>
                <a:endParaRPr/>
              </a:p>
            </p:txBody>
          </p:sp>
        </p:grpSp>
        <p:grpSp>
          <p:nvGrpSpPr>
            <p:cNvPr id="30" name="Group 30"/>
            <p:cNvGrpSpPr/>
            <p:nvPr/>
          </p:nvGrpSpPr>
          <p:grpSpPr>
            <a:xfrm>
              <a:off x="0" y="0"/>
              <a:ext cx="324113" cy="1965593"/>
              <a:chOff x="0" y="0"/>
              <a:chExt cx="64022" cy="388265"/>
            </a:xfrm>
          </p:grpSpPr>
          <p:sp>
            <p:nvSpPr>
              <p:cNvPr id="31" name="Freeform 31"/>
              <p:cNvSpPr/>
              <p:nvPr/>
            </p:nvSpPr>
            <p:spPr>
              <a:xfrm>
                <a:off x="0" y="0"/>
                <a:ext cx="64022" cy="388265"/>
              </a:xfrm>
              <a:custGeom>
                <a:avLst/>
                <a:gdLst/>
                <a:ahLst/>
                <a:cxnLst/>
                <a:rect l="l" t="t" r="r" b="b"/>
                <a:pathLst>
                  <a:path w="64022" h="388265">
                    <a:moveTo>
                      <a:pt x="0" y="0"/>
                    </a:moveTo>
                    <a:lnTo>
                      <a:pt x="64022" y="0"/>
                    </a:lnTo>
                    <a:lnTo>
                      <a:pt x="64022" y="388265"/>
                    </a:lnTo>
                    <a:lnTo>
                      <a:pt x="0" y="388265"/>
                    </a:lnTo>
                    <a:close/>
                  </a:path>
                </a:pathLst>
              </a:custGeom>
              <a:solidFill>
                <a:srgbClr val="0C838A"/>
              </a:solidFill>
            </p:spPr>
          </p:sp>
          <p:sp>
            <p:nvSpPr>
              <p:cNvPr id="32" name="TextBox 32"/>
              <p:cNvSpPr txBox="1"/>
              <p:nvPr/>
            </p:nvSpPr>
            <p:spPr>
              <a:xfrm>
                <a:off x="0" y="-9525"/>
                <a:ext cx="64022" cy="39779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99"/>
                  </a:lnSpc>
                </a:pPr>
                <a:endParaRPr/>
              </a:p>
            </p:txBody>
          </p:sp>
        </p:grpSp>
        <p:sp>
          <p:nvSpPr>
            <p:cNvPr id="33" name="TextBox 33"/>
            <p:cNvSpPr txBox="1"/>
            <p:nvPr/>
          </p:nvSpPr>
          <p:spPr>
            <a:xfrm>
              <a:off x="1372029" y="221742"/>
              <a:ext cx="8349173" cy="5567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499"/>
                </a:lnSpc>
              </a:pPr>
              <a:r>
                <a:rPr lang="en-US" sz="2499" b="1">
                  <a:solidFill>
                    <a:srgbClr val="113C42"/>
                  </a:solidFill>
                  <a:latin typeface="Arial Bold"/>
                  <a:ea typeface="Arial Bold"/>
                  <a:cs typeface="Arial Bold"/>
                  <a:sym typeface="Arial Bold"/>
                </a:rPr>
                <a:t>Kemitraan Kaltim-OIKN dan Bappenas</a:t>
              </a:r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532525" y="730889"/>
              <a:ext cx="9674948" cy="44974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</a:pPr>
              <a:r>
                <a:rPr lang="en-US" sz="2000">
                  <a:solidFill>
                    <a:srgbClr val="113C42"/>
                  </a:solidFill>
                  <a:latin typeface="Arial"/>
                  <a:ea typeface="Arial"/>
                  <a:cs typeface="Arial"/>
                  <a:sym typeface="Arial"/>
                </a:rPr>
                <a:t>Konsorsium PT Kaltim pendukung IKN</a:t>
              </a:r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532525" y="1331811"/>
              <a:ext cx="9674948" cy="35246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100"/>
                </a:lnSpc>
              </a:pPr>
              <a:r>
                <a:rPr lang="en-US" sz="1500" b="1">
                  <a:solidFill>
                    <a:srgbClr val="000000"/>
                  </a:solidFill>
                  <a:latin typeface="Arial Bold"/>
                  <a:ea typeface="Arial Bold"/>
                  <a:cs typeface="Arial Bold"/>
                  <a:sym typeface="Arial Bold"/>
                </a:rPr>
                <a:t>KPI: 10 proyek kalobrasi riset nasional/tahun</a:t>
              </a:r>
            </a:p>
          </p:txBody>
        </p:sp>
      </p:grpSp>
      <p:grpSp>
        <p:nvGrpSpPr>
          <p:cNvPr id="36" name="Group 36"/>
          <p:cNvGrpSpPr/>
          <p:nvPr/>
        </p:nvGrpSpPr>
        <p:grpSpPr>
          <a:xfrm>
            <a:off x="1028700" y="8050224"/>
            <a:ext cx="7785177" cy="1474194"/>
            <a:chOff x="0" y="0"/>
            <a:chExt cx="10380236" cy="1965593"/>
          </a:xfrm>
        </p:grpSpPr>
        <p:grpSp>
          <p:nvGrpSpPr>
            <p:cNvPr id="37" name="Group 37"/>
            <p:cNvGrpSpPr/>
            <p:nvPr/>
          </p:nvGrpSpPr>
          <p:grpSpPr>
            <a:xfrm>
              <a:off x="0" y="0"/>
              <a:ext cx="10380236" cy="1965593"/>
              <a:chOff x="0" y="0"/>
              <a:chExt cx="1601888" cy="303332"/>
            </a:xfrm>
          </p:grpSpPr>
          <p:sp>
            <p:nvSpPr>
              <p:cNvPr id="38" name="Freeform 38"/>
              <p:cNvSpPr/>
              <p:nvPr/>
            </p:nvSpPr>
            <p:spPr>
              <a:xfrm>
                <a:off x="0" y="0"/>
                <a:ext cx="1601888" cy="303332"/>
              </a:xfrm>
              <a:custGeom>
                <a:avLst/>
                <a:gdLst/>
                <a:ahLst/>
                <a:cxnLst/>
                <a:rect l="l" t="t" r="r" b="b"/>
                <a:pathLst>
                  <a:path w="1601888" h="303332">
                    <a:moveTo>
                      <a:pt x="0" y="0"/>
                    </a:moveTo>
                    <a:lnTo>
                      <a:pt x="1601888" y="0"/>
                    </a:lnTo>
                    <a:lnTo>
                      <a:pt x="1601888" y="303332"/>
                    </a:lnTo>
                    <a:lnTo>
                      <a:pt x="0" y="303332"/>
                    </a:lnTo>
                    <a:close/>
                  </a:path>
                </a:pathLst>
              </a:custGeom>
              <a:solidFill>
                <a:srgbClr val="FFFFFF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id="39" name="TextBox 39"/>
              <p:cNvSpPr txBox="1"/>
              <p:nvPr/>
            </p:nvSpPr>
            <p:spPr>
              <a:xfrm>
                <a:off x="0" y="-9525"/>
                <a:ext cx="1601888" cy="31285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99"/>
                  </a:lnSpc>
                </a:pPr>
                <a:endParaRPr/>
              </a:p>
            </p:txBody>
          </p:sp>
        </p:grpSp>
        <p:grpSp>
          <p:nvGrpSpPr>
            <p:cNvPr id="40" name="Group 40"/>
            <p:cNvGrpSpPr/>
            <p:nvPr/>
          </p:nvGrpSpPr>
          <p:grpSpPr>
            <a:xfrm>
              <a:off x="0" y="0"/>
              <a:ext cx="324113" cy="1965593"/>
              <a:chOff x="0" y="0"/>
              <a:chExt cx="64022" cy="388265"/>
            </a:xfrm>
          </p:grpSpPr>
          <p:sp>
            <p:nvSpPr>
              <p:cNvPr id="41" name="Freeform 41"/>
              <p:cNvSpPr/>
              <p:nvPr/>
            </p:nvSpPr>
            <p:spPr>
              <a:xfrm>
                <a:off x="0" y="0"/>
                <a:ext cx="64022" cy="388265"/>
              </a:xfrm>
              <a:custGeom>
                <a:avLst/>
                <a:gdLst/>
                <a:ahLst/>
                <a:cxnLst/>
                <a:rect l="l" t="t" r="r" b="b"/>
                <a:pathLst>
                  <a:path w="64022" h="388265">
                    <a:moveTo>
                      <a:pt x="0" y="0"/>
                    </a:moveTo>
                    <a:lnTo>
                      <a:pt x="64022" y="0"/>
                    </a:lnTo>
                    <a:lnTo>
                      <a:pt x="64022" y="388265"/>
                    </a:lnTo>
                    <a:lnTo>
                      <a:pt x="0" y="388265"/>
                    </a:lnTo>
                    <a:close/>
                  </a:path>
                </a:pathLst>
              </a:custGeom>
              <a:solidFill>
                <a:srgbClr val="0C838A"/>
              </a:solidFill>
            </p:spPr>
          </p:sp>
          <p:sp>
            <p:nvSpPr>
              <p:cNvPr id="42" name="TextBox 42"/>
              <p:cNvSpPr txBox="1"/>
              <p:nvPr/>
            </p:nvSpPr>
            <p:spPr>
              <a:xfrm>
                <a:off x="0" y="-9525"/>
                <a:ext cx="64022" cy="39779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99"/>
                  </a:lnSpc>
                </a:pPr>
                <a:endParaRPr/>
              </a:p>
            </p:txBody>
          </p:sp>
        </p:grpSp>
        <p:sp>
          <p:nvSpPr>
            <p:cNvPr id="43" name="TextBox 43"/>
            <p:cNvSpPr txBox="1"/>
            <p:nvPr/>
          </p:nvSpPr>
          <p:spPr>
            <a:xfrm>
              <a:off x="1217460" y="221742"/>
              <a:ext cx="6235522" cy="5567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499"/>
                </a:lnSpc>
              </a:pPr>
              <a:r>
                <a:rPr lang="en-US" sz="2499" b="1">
                  <a:solidFill>
                    <a:srgbClr val="113C42"/>
                  </a:solidFill>
                  <a:latin typeface="Arial Bold"/>
                  <a:ea typeface="Arial Bold"/>
                  <a:cs typeface="Arial Bold"/>
                  <a:sym typeface="Arial Bold"/>
                </a:rPr>
                <a:t>Pengelolaan Ekosistem Kaltim</a:t>
              </a:r>
            </a:p>
          </p:txBody>
        </p:sp>
        <p:sp>
          <p:nvSpPr>
            <p:cNvPr id="44" name="TextBox 44"/>
            <p:cNvSpPr txBox="1"/>
            <p:nvPr/>
          </p:nvSpPr>
          <p:spPr>
            <a:xfrm>
              <a:off x="532525" y="730889"/>
              <a:ext cx="9674948" cy="44974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</a:pPr>
              <a:r>
                <a:rPr lang="en-US" sz="2000">
                  <a:solidFill>
                    <a:srgbClr val="113C42"/>
                  </a:solidFill>
                  <a:latin typeface="Arial"/>
                  <a:ea typeface="Arial"/>
                  <a:cs typeface="Arial"/>
                  <a:sym typeface="Arial"/>
                </a:rPr>
                <a:t>Monitoring satelit AI dan restorasi mongrove</a:t>
              </a:r>
            </a:p>
          </p:txBody>
        </p:sp>
        <p:sp>
          <p:nvSpPr>
            <p:cNvPr id="45" name="TextBox 45"/>
            <p:cNvSpPr txBox="1"/>
            <p:nvPr/>
          </p:nvSpPr>
          <p:spPr>
            <a:xfrm>
              <a:off x="532525" y="1446560"/>
              <a:ext cx="9674948" cy="35246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100"/>
                </a:lnSpc>
              </a:pPr>
              <a:r>
                <a:rPr lang="en-US" sz="1500" b="1">
                  <a:solidFill>
                    <a:srgbClr val="000000"/>
                  </a:solidFill>
                  <a:latin typeface="Arial Bold"/>
                  <a:ea typeface="Arial Bold"/>
                  <a:cs typeface="Arial Bold"/>
                  <a:sym typeface="Arial Bold"/>
                </a:rPr>
                <a:t>KPI: 500 ha mangrove direstorasi pada 2030</a:t>
              </a:r>
            </a:p>
          </p:txBody>
        </p:sp>
      </p:grpSp>
      <p:grpSp>
        <p:nvGrpSpPr>
          <p:cNvPr id="46" name="Group 46"/>
          <p:cNvGrpSpPr/>
          <p:nvPr/>
        </p:nvGrpSpPr>
        <p:grpSpPr>
          <a:xfrm>
            <a:off x="9697500" y="6309330"/>
            <a:ext cx="8050329" cy="1474194"/>
            <a:chOff x="0" y="0"/>
            <a:chExt cx="10733772" cy="1965593"/>
          </a:xfrm>
        </p:grpSpPr>
        <p:grpSp>
          <p:nvGrpSpPr>
            <p:cNvPr id="47" name="Group 47"/>
            <p:cNvGrpSpPr/>
            <p:nvPr/>
          </p:nvGrpSpPr>
          <p:grpSpPr>
            <a:xfrm>
              <a:off x="0" y="0"/>
              <a:ext cx="10733772" cy="1965593"/>
              <a:chOff x="0" y="0"/>
              <a:chExt cx="1656446" cy="303332"/>
            </a:xfrm>
          </p:grpSpPr>
          <p:sp>
            <p:nvSpPr>
              <p:cNvPr id="48" name="Freeform 48"/>
              <p:cNvSpPr/>
              <p:nvPr/>
            </p:nvSpPr>
            <p:spPr>
              <a:xfrm>
                <a:off x="0" y="0"/>
                <a:ext cx="1656446" cy="303332"/>
              </a:xfrm>
              <a:custGeom>
                <a:avLst/>
                <a:gdLst/>
                <a:ahLst/>
                <a:cxnLst/>
                <a:rect l="l" t="t" r="r" b="b"/>
                <a:pathLst>
                  <a:path w="1656446" h="303332">
                    <a:moveTo>
                      <a:pt x="0" y="0"/>
                    </a:moveTo>
                    <a:lnTo>
                      <a:pt x="1656446" y="0"/>
                    </a:lnTo>
                    <a:lnTo>
                      <a:pt x="1656446" y="303332"/>
                    </a:lnTo>
                    <a:lnTo>
                      <a:pt x="0" y="303332"/>
                    </a:lnTo>
                    <a:close/>
                  </a:path>
                </a:pathLst>
              </a:custGeom>
              <a:solidFill>
                <a:srgbClr val="FFFFFF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id="49" name="TextBox 49"/>
              <p:cNvSpPr txBox="1"/>
              <p:nvPr/>
            </p:nvSpPr>
            <p:spPr>
              <a:xfrm>
                <a:off x="0" y="-9525"/>
                <a:ext cx="1656446" cy="31285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99"/>
                  </a:lnSpc>
                </a:pPr>
                <a:endParaRPr/>
              </a:p>
            </p:txBody>
          </p:sp>
        </p:grpSp>
        <p:grpSp>
          <p:nvGrpSpPr>
            <p:cNvPr id="50" name="Group 50"/>
            <p:cNvGrpSpPr/>
            <p:nvPr/>
          </p:nvGrpSpPr>
          <p:grpSpPr>
            <a:xfrm>
              <a:off x="0" y="0"/>
              <a:ext cx="335152" cy="1965593"/>
              <a:chOff x="0" y="0"/>
              <a:chExt cx="66203" cy="388265"/>
            </a:xfrm>
          </p:grpSpPr>
          <p:sp>
            <p:nvSpPr>
              <p:cNvPr id="51" name="Freeform 51"/>
              <p:cNvSpPr/>
              <p:nvPr/>
            </p:nvSpPr>
            <p:spPr>
              <a:xfrm>
                <a:off x="0" y="0"/>
                <a:ext cx="66203" cy="388265"/>
              </a:xfrm>
              <a:custGeom>
                <a:avLst/>
                <a:gdLst/>
                <a:ahLst/>
                <a:cxnLst/>
                <a:rect l="l" t="t" r="r" b="b"/>
                <a:pathLst>
                  <a:path w="66203" h="388265">
                    <a:moveTo>
                      <a:pt x="0" y="0"/>
                    </a:moveTo>
                    <a:lnTo>
                      <a:pt x="66203" y="0"/>
                    </a:lnTo>
                    <a:lnTo>
                      <a:pt x="66203" y="388265"/>
                    </a:lnTo>
                    <a:lnTo>
                      <a:pt x="0" y="388265"/>
                    </a:lnTo>
                    <a:close/>
                  </a:path>
                </a:pathLst>
              </a:custGeom>
              <a:solidFill>
                <a:srgbClr val="0C838A"/>
              </a:solidFill>
            </p:spPr>
          </p:sp>
          <p:sp>
            <p:nvSpPr>
              <p:cNvPr id="52" name="TextBox 52"/>
              <p:cNvSpPr txBox="1"/>
              <p:nvPr/>
            </p:nvSpPr>
            <p:spPr>
              <a:xfrm>
                <a:off x="0" y="-9525"/>
                <a:ext cx="66203" cy="39779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99"/>
                  </a:lnSpc>
                </a:pPr>
                <a:endParaRPr/>
              </a:p>
            </p:txBody>
          </p:sp>
        </p:grpSp>
        <p:sp>
          <p:nvSpPr>
            <p:cNvPr id="53" name="TextBox 53"/>
            <p:cNvSpPr txBox="1"/>
            <p:nvPr/>
          </p:nvSpPr>
          <p:spPr>
            <a:xfrm>
              <a:off x="1211714" y="221742"/>
              <a:ext cx="6447894" cy="5567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499"/>
                </a:lnSpc>
              </a:pPr>
              <a:r>
                <a:rPr lang="en-US" sz="2499" b="1">
                  <a:solidFill>
                    <a:srgbClr val="113C42"/>
                  </a:solidFill>
                  <a:latin typeface="Arial Bold"/>
                  <a:ea typeface="Arial Bold"/>
                  <a:cs typeface="Arial Bold"/>
                  <a:sym typeface="Arial Bold"/>
                </a:rPr>
                <a:t>Hub Transisi Energi</a:t>
              </a:r>
            </a:p>
          </p:txBody>
        </p:sp>
        <p:sp>
          <p:nvSpPr>
            <p:cNvPr id="54" name="TextBox 54"/>
            <p:cNvSpPr txBox="1"/>
            <p:nvPr/>
          </p:nvSpPr>
          <p:spPr>
            <a:xfrm>
              <a:off x="550662" y="730889"/>
              <a:ext cx="10183110" cy="42777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660"/>
                </a:lnSpc>
              </a:pPr>
              <a:r>
                <a:rPr lang="en-US" sz="1900">
                  <a:solidFill>
                    <a:srgbClr val="113C42"/>
                  </a:solidFill>
                  <a:latin typeface="Arial"/>
                  <a:ea typeface="Arial"/>
                  <a:cs typeface="Arial"/>
                  <a:sym typeface="Arial"/>
                </a:rPr>
                <a:t>Pusat Studi Transisi Energi dan Ekologi (PSTEE) Bersandar ASEAN</a:t>
              </a:r>
            </a:p>
          </p:txBody>
        </p:sp>
        <p:sp>
          <p:nvSpPr>
            <p:cNvPr id="55" name="TextBox 55"/>
            <p:cNvSpPr txBox="1"/>
            <p:nvPr/>
          </p:nvSpPr>
          <p:spPr>
            <a:xfrm>
              <a:off x="550662" y="1333800"/>
              <a:ext cx="10004463" cy="35246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100"/>
                </a:lnSpc>
              </a:pPr>
              <a:r>
                <a:rPr lang="en-US" sz="1500" b="1">
                  <a:solidFill>
                    <a:srgbClr val="000000"/>
                  </a:solidFill>
                  <a:latin typeface="Arial Bold"/>
                  <a:ea typeface="Arial Bold"/>
                  <a:cs typeface="Arial Bold"/>
                  <a:sym typeface="Arial Bold"/>
                </a:rPr>
                <a:t>KPI: Hub energi terbarukan ASEAN pada 2029</a:t>
              </a:r>
            </a:p>
          </p:txBody>
        </p:sp>
      </p:grpSp>
      <p:grpSp>
        <p:nvGrpSpPr>
          <p:cNvPr id="56" name="Group 56"/>
          <p:cNvGrpSpPr/>
          <p:nvPr/>
        </p:nvGrpSpPr>
        <p:grpSpPr>
          <a:xfrm>
            <a:off x="9697500" y="8050224"/>
            <a:ext cx="8050329" cy="1474194"/>
            <a:chOff x="0" y="0"/>
            <a:chExt cx="10733772" cy="1965593"/>
          </a:xfrm>
        </p:grpSpPr>
        <p:grpSp>
          <p:nvGrpSpPr>
            <p:cNvPr id="57" name="Group 57"/>
            <p:cNvGrpSpPr/>
            <p:nvPr/>
          </p:nvGrpSpPr>
          <p:grpSpPr>
            <a:xfrm>
              <a:off x="0" y="0"/>
              <a:ext cx="10733772" cy="1965593"/>
              <a:chOff x="0" y="0"/>
              <a:chExt cx="1656446" cy="303332"/>
            </a:xfrm>
          </p:grpSpPr>
          <p:sp>
            <p:nvSpPr>
              <p:cNvPr id="58" name="Freeform 58"/>
              <p:cNvSpPr/>
              <p:nvPr/>
            </p:nvSpPr>
            <p:spPr>
              <a:xfrm>
                <a:off x="0" y="0"/>
                <a:ext cx="1656446" cy="303332"/>
              </a:xfrm>
              <a:custGeom>
                <a:avLst/>
                <a:gdLst/>
                <a:ahLst/>
                <a:cxnLst/>
                <a:rect l="l" t="t" r="r" b="b"/>
                <a:pathLst>
                  <a:path w="1656446" h="303332">
                    <a:moveTo>
                      <a:pt x="0" y="0"/>
                    </a:moveTo>
                    <a:lnTo>
                      <a:pt x="1656446" y="0"/>
                    </a:lnTo>
                    <a:lnTo>
                      <a:pt x="1656446" y="303332"/>
                    </a:lnTo>
                    <a:lnTo>
                      <a:pt x="0" y="303332"/>
                    </a:lnTo>
                    <a:close/>
                  </a:path>
                </a:pathLst>
              </a:custGeom>
              <a:solidFill>
                <a:srgbClr val="FFFFFF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id="59" name="TextBox 59"/>
              <p:cNvSpPr txBox="1"/>
              <p:nvPr/>
            </p:nvSpPr>
            <p:spPr>
              <a:xfrm>
                <a:off x="0" y="-9525"/>
                <a:ext cx="1656446" cy="31285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99"/>
                  </a:lnSpc>
                </a:pPr>
                <a:endParaRPr/>
              </a:p>
            </p:txBody>
          </p:sp>
        </p:grpSp>
        <p:grpSp>
          <p:nvGrpSpPr>
            <p:cNvPr id="60" name="Group 60"/>
            <p:cNvGrpSpPr/>
            <p:nvPr/>
          </p:nvGrpSpPr>
          <p:grpSpPr>
            <a:xfrm>
              <a:off x="0" y="0"/>
              <a:ext cx="335152" cy="1965593"/>
              <a:chOff x="0" y="0"/>
              <a:chExt cx="66203" cy="388265"/>
            </a:xfrm>
          </p:grpSpPr>
          <p:sp>
            <p:nvSpPr>
              <p:cNvPr id="61" name="Freeform 61"/>
              <p:cNvSpPr/>
              <p:nvPr/>
            </p:nvSpPr>
            <p:spPr>
              <a:xfrm>
                <a:off x="0" y="0"/>
                <a:ext cx="66203" cy="388265"/>
              </a:xfrm>
              <a:custGeom>
                <a:avLst/>
                <a:gdLst/>
                <a:ahLst/>
                <a:cxnLst/>
                <a:rect l="l" t="t" r="r" b="b"/>
                <a:pathLst>
                  <a:path w="66203" h="388265">
                    <a:moveTo>
                      <a:pt x="0" y="0"/>
                    </a:moveTo>
                    <a:lnTo>
                      <a:pt x="66203" y="0"/>
                    </a:lnTo>
                    <a:lnTo>
                      <a:pt x="66203" y="388265"/>
                    </a:lnTo>
                    <a:lnTo>
                      <a:pt x="0" y="388265"/>
                    </a:lnTo>
                    <a:close/>
                  </a:path>
                </a:pathLst>
              </a:custGeom>
              <a:solidFill>
                <a:srgbClr val="0C838A"/>
              </a:solidFill>
            </p:spPr>
          </p:sp>
          <p:sp>
            <p:nvSpPr>
              <p:cNvPr id="62" name="TextBox 62"/>
              <p:cNvSpPr txBox="1"/>
              <p:nvPr/>
            </p:nvSpPr>
            <p:spPr>
              <a:xfrm>
                <a:off x="0" y="-9525"/>
                <a:ext cx="66203" cy="39779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99"/>
                  </a:lnSpc>
                </a:pPr>
                <a:endParaRPr/>
              </a:p>
            </p:txBody>
          </p:sp>
        </p:grpSp>
        <p:sp>
          <p:nvSpPr>
            <p:cNvPr id="63" name="TextBox 63"/>
            <p:cNvSpPr txBox="1"/>
            <p:nvPr/>
          </p:nvSpPr>
          <p:spPr>
            <a:xfrm>
              <a:off x="1241729" y="221742"/>
              <a:ext cx="6447894" cy="5567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499"/>
                </a:lnSpc>
              </a:pPr>
              <a:r>
                <a:rPr lang="en-US" sz="2499" b="1">
                  <a:solidFill>
                    <a:srgbClr val="113C42"/>
                  </a:solidFill>
                  <a:latin typeface="Arial Bold"/>
                  <a:ea typeface="Arial Bold"/>
                  <a:cs typeface="Arial Bold"/>
                  <a:sym typeface="Arial Bold"/>
                </a:rPr>
                <a:t>Jaringan Alumni dan Diaspora</a:t>
              </a:r>
            </a:p>
          </p:txBody>
        </p:sp>
        <p:sp>
          <p:nvSpPr>
            <p:cNvPr id="64" name="TextBox 64"/>
            <p:cNvSpPr txBox="1"/>
            <p:nvPr/>
          </p:nvSpPr>
          <p:spPr>
            <a:xfrm>
              <a:off x="550662" y="730889"/>
              <a:ext cx="10004463" cy="44974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</a:pPr>
              <a:r>
                <a:rPr lang="en-US" sz="2000">
                  <a:solidFill>
                    <a:srgbClr val="113C42"/>
                  </a:solidFill>
                  <a:latin typeface="Arial"/>
                  <a:ea typeface="Arial"/>
                  <a:cs typeface="Arial"/>
                  <a:sym typeface="Arial"/>
                </a:rPr>
                <a:t>Platfrom digital terintegrasi dan UNMUL Global Summit</a:t>
              </a:r>
            </a:p>
          </p:txBody>
        </p:sp>
        <p:sp>
          <p:nvSpPr>
            <p:cNvPr id="65" name="TextBox 65"/>
            <p:cNvSpPr txBox="1"/>
            <p:nvPr/>
          </p:nvSpPr>
          <p:spPr>
            <a:xfrm>
              <a:off x="550662" y="1344413"/>
              <a:ext cx="10004463" cy="35246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100"/>
                </a:lnSpc>
              </a:pPr>
              <a:r>
                <a:rPr lang="en-US" sz="1500" b="1">
                  <a:solidFill>
                    <a:srgbClr val="000000"/>
                  </a:solidFill>
                  <a:latin typeface="Arial Bold"/>
                  <a:ea typeface="Arial Bold"/>
                  <a:cs typeface="Arial Bold"/>
                  <a:sym typeface="Arial Bold"/>
                </a:rPr>
                <a:t>KPI: Rp 10 Miliar endowment dari alumni sukses pada 2030</a:t>
              </a:r>
            </a:p>
          </p:txBody>
        </p:sp>
      </p:grpSp>
      <p:sp>
        <p:nvSpPr>
          <p:cNvPr id="66" name="Freeform 66"/>
          <p:cNvSpPr/>
          <p:nvPr/>
        </p:nvSpPr>
        <p:spPr>
          <a:xfrm>
            <a:off x="1430593" y="3009329"/>
            <a:ext cx="368604" cy="355703"/>
          </a:xfrm>
          <a:custGeom>
            <a:avLst/>
            <a:gdLst/>
            <a:ahLst/>
            <a:cxnLst/>
            <a:rect l="l" t="t" r="r" b="b"/>
            <a:pathLst>
              <a:path w="368604" h="355703">
                <a:moveTo>
                  <a:pt x="0" y="0"/>
                </a:moveTo>
                <a:lnTo>
                  <a:pt x="368604" y="0"/>
                </a:lnTo>
                <a:lnTo>
                  <a:pt x="368604" y="355703"/>
                </a:lnTo>
                <a:lnTo>
                  <a:pt x="0" y="35570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7" name="Freeform 67"/>
          <p:cNvSpPr/>
          <p:nvPr/>
        </p:nvSpPr>
        <p:spPr>
          <a:xfrm>
            <a:off x="1430593" y="4673619"/>
            <a:ext cx="469881" cy="469881"/>
          </a:xfrm>
          <a:custGeom>
            <a:avLst/>
            <a:gdLst/>
            <a:ahLst/>
            <a:cxnLst/>
            <a:rect l="l" t="t" r="r" b="b"/>
            <a:pathLst>
              <a:path w="469881" h="469881">
                <a:moveTo>
                  <a:pt x="0" y="0"/>
                </a:moveTo>
                <a:lnTo>
                  <a:pt x="469881" y="0"/>
                </a:lnTo>
                <a:lnTo>
                  <a:pt x="469881" y="469881"/>
                </a:lnTo>
                <a:lnTo>
                  <a:pt x="0" y="46988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8" name="Freeform 68"/>
          <p:cNvSpPr/>
          <p:nvPr/>
        </p:nvSpPr>
        <p:spPr>
          <a:xfrm>
            <a:off x="1389556" y="6414105"/>
            <a:ext cx="551955" cy="452603"/>
          </a:xfrm>
          <a:custGeom>
            <a:avLst/>
            <a:gdLst/>
            <a:ahLst/>
            <a:cxnLst/>
            <a:rect l="l" t="t" r="r" b="b"/>
            <a:pathLst>
              <a:path w="551955" h="452603">
                <a:moveTo>
                  <a:pt x="0" y="0"/>
                </a:moveTo>
                <a:lnTo>
                  <a:pt x="551955" y="0"/>
                </a:lnTo>
                <a:lnTo>
                  <a:pt x="551955" y="452603"/>
                </a:lnTo>
                <a:lnTo>
                  <a:pt x="0" y="45260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69" name="Freeform 69"/>
          <p:cNvSpPr/>
          <p:nvPr/>
        </p:nvSpPr>
        <p:spPr>
          <a:xfrm>
            <a:off x="1451770" y="8195990"/>
            <a:ext cx="427527" cy="443033"/>
          </a:xfrm>
          <a:custGeom>
            <a:avLst/>
            <a:gdLst/>
            <a:ahLst/>
            <a:cxnLst/>
            <a:rect l="l" t="t" r="r" b="b"/>
            <a:pathLst>
              <a:path w="427527" h="443033">
                <a:moveTo>
                  <a:pt x="0" y="0"/>
                </a:moveTo>
                <a:lnTo>
                  <a:pt x="427527" y="0"/>
                </a:lnTo>
                <a:lnTo>
                  <a:pt x="427527" y="443033"/>
                </a:lnTo>
                <a:lnTo>
                  <a:pt x="0" y="44303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70" name="Freeform 70"/>
          <p:cNvSpPr/>
          <p:nvPr/>
        </p:nvSpPr>
        <p:spPr>
          <a:xfrm>
            <a:off x="10160749" y="6423515"/>
            <a:ext cx="373052" cy="433782"/>
          </a:xfrm>
          <a:custGeom>
            <a:avLst/>
            <a:gdLst/>
            <a:ahLst/>
            <a:cxnLst/>
            <a:rect l="l" t="t" r="r" b="b"/>
            <a:pathLst>
              <a:path w="373052" h="433782">
                <a:moveTo>
                  <a:pt x="0" y="0"/>
                </a:moveTo>
                <a:lnTo>
                  <a:pt x="373052" y="0"/>
                </a:lnTo>
                <a:lnTo>
                  <a:pt x="373052" y="433782"/>
                </a:lnTo>
                <a:lnTo>
                  <a:pt x="0" y="43378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71" name="Freeform 71"/>
          <p:cNvSpPr/>
          <p:nvPr/>
        </p:nvSpPr>
        <p:spPr>
          <a:xfrm>
            <a:off x="10116571" y="8195990"/>
            <a:ext cx="417230" cy="358817"/>
          </a:xfrm>
          <a:custGeom>
            <a:avLst/>
            <a:gdLst/>
            <a:ahLst/>
            <a:cxnLst/>
            <a:rect l="l" t="t" r="r" b="b"/>
            <a:pathLst>
              <a:path w="417230" h="358817">
                <a:moveTo>
                  <a:pt x="0" y="0"/>
                </a:moveTo>
                <a:lnTo>
                  <a:pt x="417230" y="0"/>
                </a:lnTo>
                <a:lnTo>
                  <a:pt x="417230" y="358817"/>
                </a:lnTo>
                <a:lnTo>
                  <a:pt x="0" y="35881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grpSp>
        <p:nvGrpSpPr>
          <p:cNvPr id="72" name="Group 72"/>
          <p:cNvGrpSpPr/>
          <p:nvPr/>
        </p:nvGrpSpPr>
        <p:grpSpPr>
          <a:xfrm>
            <a:off x="14623249" y="1975533"/>
            <a:ext cx="3124579" cy="430117"/>
            <a:chOff x="0" y="0"/>
            <a:chExt cx="822935" cy="113282"/>
          </a:xfrm>
        </p:grpSpPr>
        <p:sp>
          <p:nvSpPr>
            <p:cNvPr id="73" name="Freeform 73"/>
            <p:cNvSpPr/>
            <p:nvPr/>
          </p:nvSpPr>
          <p:spPr>
            <a:xfrm>
              <a:off x="0" y="0"/>
              <a:ext cx="822935" cy="113282"/>
            </a:xfrm>
            <a:custGeom>
              <a:avLst/>
              <a:gdLst/>
              <a:ahLst/>
              <a:cxnLst/>
              <a:rect l="l" t="t" r="r" b="b"/>
              <a:pathLst>
                <a:path w="822935" h="113282">
                  <a:moveTo>
                    <a:pt x="27255" y="0"/>
                  </a:moveTo>
                  <a:lnTo>
                    <a:pt x="795679" y="0"/>
                  </a:lnTo>
                  <a:cubicBezTo>
                    <a:pt x="810732" y="0"/>
                    <a:pt x="822935" y="12203"/>
                    <a:pt x="822935" y="27255"/>
                  </a:cubicBezTo>
                  <a:lnTo>
                    <a:pt x="822935" y="86027"/>
                  </a:lnTo>
                  <a:cubicBezTo>
                    <a:pt x="822935" y="93255"/>
                    <a:pt x="820063" y="100188"/>
                    <a:pt x="814952" y="105299"/>
                  </a:cubicBezTo>
                  <a:cubicBezTo>
                    <a:pt x="809840" y="110410"/>
                    <a:pt x="802908" y="113282"/>
                    <a:pt x="795679" y="113282"/>
                  </a:cubicBezTo>
                  <a:lnTo>
                    <a:pt x="27255" y="113282"/>
                  </a:lnTo>
                  <a:cubicBezTo>
                    <a:pt x="12203" y="113282"/>
                    <a:pt x="0" y="101079"/>
                    <a:pt x="0" y="86027"/>
                  </a:cubicBezTo>
                  <a:lnTo>
                    <a:pt x="0" y="27255"/>
                  </a:lnTo>
                  <a:cubicBezTo>
                    <a:pt x="0" y="20027"/>
                    <a:pt x="2872" y="13094"/>
                    <a:pt x="7983" y="7983"/>
                  </a:cubicBezTo>
                  <a:cubicBezTo>
                    <a:pt x="13094" y="2872"/>
                    <a:pt x="20027" y="0"/>
                    <a:pt x="27255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E7AA51">
                    <a:alpha val="100000"/>
                  </a:srgbClr>
                </a:gs>
                <a:gs pos="33333">
                  <a:srgbClr val="FFE499">
                    <a:alpha val="100000"/>
                  </a:srgbClr>
                </a:gs>
                <a:gs pos="66667">
                  <a:srgbClr val="E7AA51">
                    <a:alpha val="100000"/>
                  </a:srgbClr>
                </a:gs>
                <a:gs pos="100000">
                  <a:srgbClr val="AC7031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74" name="TextBox 74"/>
            <p:cNvSpPr txBox="1"/>
            <p:nvPr/>
          </p:nvSpPr>
          <p:spPr>
            <a:xfrm>
              <a:off x="0" y="-19050"/>
              <a:ext cx="822935" cy="13233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19"/>
                </a:lnSpc>
              </a:pPr>
              <a:endParaRPr/>
            </a:p>
          </p:txBody>
        </p:sp>
      </p:grpSp>
      <p:sp>
        <p:nvSpPr>
          <p:cNvPr id="75" name="TextBox 75"/>
          <p:cNvSpPr txBox="1"/>
          <p:nvPr/>
        </p:nvSpPr>
        <p:spPr>
          <a:xfrm>
            <a:off x="1028700" y="950284"/>
            <a:ext cx="16318919" cy="14256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99"/>
              </a:lnSpc>
            </a:pPr>
            <a:r>
              <a:rPr lang="en-US" sz="4999" b="1">
                <a:solidFill>
                  <a:srgbClr val="009999"/>
                </a:solidFill>
                <a:latin typeface="Arial Bold"/>
                <a:ea typeface="Arial Bold"/>
                <a:cs typeface="Arial Bold"/>
                <a:sym typeface="Arial Bold"/>
              </a:rPr>
              <a:t>PILAR 4 |</a:t>
            </a:r>
            <a:r>
              <a:rPr lang="en-US" sz="4999" b="1">
                <a:solidFill>
                  <a:srgbClr val="113C42"/>
                </a:solidFill>
                <a:latin typeface="Arial Bold"/>
                <a:ea typeface="Arial Bold"/>
                <a:cs typeface="Arial Bold"/>
                <a:sym typeface="Arial Bold"/>
              </a:rPr>
              <a:t> Katalisator Pengetahuan Kalimantan Timur dan  Nusantara </a:t>
            </a:r>
          </a:p>
        </p:txBody>
      </p:sp>
      <p:sp>
        <p:nvSpPr>
          <p:cNvPr id="76" name="TextBox 76"/>
          <p:cNvSpPr txBox="1"/>
          <p:nvPr/>
        </p:nvSpPr>
        <p:spPr>
          <a:xfrm>
            <a:off x="14623249" y="1992171"/>
            <a:ext cx="3124579" cy="3492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Terhubung ke IKU 5, 8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1118</Words>
  <Application>Microsoft Office PowerPoint</Application>
  <PresentationFormat>Custom</PresentationFormat>
  <Paragraphs>148</Paragraphs>
  <Slides>21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3" baseType="lpstr">
      <vt:lpstr>Open Sans 1 Bold</vt:lpstr>
      <vt:lpstr>Arial Bold</vt:lpstr>
      <vt:lpstr>Arial</vt:lpstr>
      <vt:lpstr>Raleway Bold</vt:lpstr>
      <vt:lpstr>Calibri (MS) Bold</vt:lpstr>
      <vt:lpstr>Calibri (MS)</vt:lpstr>
      <vt:lpstr>Arial Bold Italics</vt:lpstr>
      <vt:lpstr>Century Gothic Paneuropean Bold</vt:lpstr>
      <vt:lpstr>Calibri</vt:lpstr>
      <vt:lpstr>Open Sans 2 Bold</vt:lpstr>
      <vt:lpstr>Raleway Semi-Bold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RA_Visi, Misi dan Proker Pilrek_UNMUL.pptx</dc:title>
  <dc:creator>lenovo</dc:creator>
  <cp:lastModifiedBy>lenovo .</cp:lastModifiedBy>
  <cp:revision>1</cp:revision>
  <dcterms:created xsi:type="dcterms:W3CDTF">2006-08-16T00:00:00Z</dcterms:created>
  <dcterms:modified xsi:type="dcterms:W3CDTF">2026-09-07T07:02:50Z</dcterms:modified>
  <dc:identifier>DAHUeTIisCk</dc:identifier>
</cp:coreProperties>
</file>