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453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Prof.Abdunnur.pdf, halaman 4 dipakai sebagai dasar visual.
Data akreditasi program studi 2026 berasal dari (UPDATED 05092026) Akreditasi Prodi Unmul 2022-2026.xlsx, sheet DISPLAY, REKAP DATA, dan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Data tren berasal dari workbook (UPDATED 05092026) Akreditasi Prodi Unmul 2022-2026.xlsx, sheet REKAP DATA dan sheets 2022-2026.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Data capaian fakultas 2026 dihitung dari workbook (UPDATED 05092026) Akreditasi Prodi Unmul 2022-2026.xlsx, sheet 2026. Predikat tinggi = Unggul + A + Baik Sekali.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Data perubahan predikat, program baru, dan masa kedaluwarsa dihitung dari workbook (UPDATED 05092026) Akreditasi Prodi Unmul 2022-2026.xlsx, sheet 2025 dan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Revisi Visi Misi - Prof.Abdunnur.pdf
Slide asli dipakai sebagai dasar visual penuh tanpa pemotongan.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9" y="-45122"/>
            <a:ext cx="12191695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61612" y="5357368"/>
            <a:ext cx="12191695" cy="1444752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61612" y="5229352"/>
            <a:ext cx="12191695" cy="11887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56" y="383032"/>
            <a:ext cx="1143000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58628" y="602488"/>
            <a:ext cx="76355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RAPAT TERBUKA SENAT UNIVERSITAS MULAWARMAN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858628" y="1053463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F4E2"/>
                </a:solidFill>
              </a:rPr>
              <a:t>Rabu, 10 Juni 2026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1620" y="1772920"/>
            <a:ext cx="905256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PENYAMPAIAN VISI, MISI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 PROGRAM KERJA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88196" y="2998216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B705"/>
                </a:solidFill>
              </a:rPr>
              <a:t>BAKAL CALON REKTOR UNIVERSITAS MULAWARMAN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8195" y="3491992"/>
            <a:ext cx="4680973" cy="566928"/>
          </a:xfrm>
          <a:prstGeom prst="roundRect">
            <a:avLst>
              <a:gd name="adj" fmla="val 12903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71076" y="3592576"/>
            <a:ext cx="50188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/>
              <a:t>Prof. Dr. Ir. H. </a:t>
            </a:r>
            <a:r>
              <a:rPr lang="en-US" sz="1600" b="1" dirty="0" err="1"/>
              <a:t>Abdunnur</a:t>
            </a:r>
            <a:r>
              <a:rPr lang="en-US" sz="1600" b="1" dirty="0"/>
              <a:t>, </a:t>
            </a:r>
            <a:r>
              <a:rPr lang="en-US" sz="1600" b="1" dirty="0" err="1"/>
              <a:t>M.Si</a:t>
            </a:r>
            <a:r>
              <a:rPr lang="en-US" sz="1600" b="1" dirty="0"/>
              <a:t>., IPU ., ASEAN Eng.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71076" y="3894328"/>
            <a:ext cx="40690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D8F4E2"/>
                </a:solidFill>
              </a:rPr>
              <a:t>[Fakultas/Unit] • [Periode/Tahun]</a:t>
            </a:r>
            <a:endParaRPr lang="en-US" sz="800" dirty="0"/>
          </a:p>
        </p:txBody>
      </p:sp>
      <p:pic>
        <p:nvPicPr>
          <p:cNvPr id="14" name="Image 2" descr="/mnt/data/diktisaintek-20260408145732-367e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52" y="5723472"/>
            <a:ext cx="2426787" cy="717451"/>
          </a:xfrm>
          <a:prstGeom prst="rect">
            <a:avLst/>
          </a:prstGeom>
        </p:spPr>
      </p:pic>
      <p:pic>
        <p:nvPicPr>
          <p:cNvPr id="15" name="Image 3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461" y="5659120"/>
            <a:ext cx="799730" cy="799730"/>
          </a:xfrm>
          <a:prstGeom prst="rect">
            <a:avLst/>
          </a:prstGeom>
        </p:spPr>
      </p:pic>
      <p:pic>
        <p:nvPicPr>
          <p:cNvPr id="16" name="Image 4" descr="/mnt/data/logo-unggul-20260408145732-41a84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157" y="5730161"/>
            <a:ext cx="1627783" cy="680878"/>
          </a:xfrm>
          <a:prstGeom prst="rect">
            <a:avLst/>
          </a:prstGeom>
        </p:spPr>
      </p:pic>
      <p:pic>
        <p:nvPicPr>
          <p:cNvPr id="17" name="Image 5" descr="/mnt/data/blu-20260408145731-85748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5690" y="5659120"/>
            <a:ext cx="799730" cy="799730"/>
          </a:xfrm>
          <a:prstGeom prst="rect">
            <a:avLst/>
          </a:prstGeom>
        </p:spPr>
      </p:pic>
      <p:pic>
        <p:nvPicPr>
          <p:cNvPr id="18" name="Image 6" descr="/mnt/data/dies-natalis-20260408145732-edfb3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919" y="5659120"/>
            <a:ext cx="730615" cy="90893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0161380" y="6034024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2B705"/>
                </a:solidFill>
              </a:rPr>
              <a:t>2026</a:t>
            </a:r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260286C-C259-2601-C534-F1ABA8FACC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32" y="5679879"/>
            <a:ext cx="799730" cy="7997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7472" y="457200"/>
            <a:ext cx="3968496" cy="3877056"/>
          </a:xfrm>
          <a:prstGeom prst="roundRect">
            <a:avLst/>
          </a:prstGeom>
          <a:solidFill>
            <a:srgbClr val="FFFFFF"/>
          </a:solidFill>
          <a:ln w="18288">
            <a:solidFill>
              <a:srgbClr val="BEB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87952" y="566928"/>
            <a:ext cx="987552" cy="3675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profile_square_roun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96" y="457200"/>
            <a:ext cx="4675962" cy="38770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054096" y="1115568"/>
            <a:ext cx="2651760" cy="2651760"/>
          </a:xfrm>
          <a:prstGeom prst="ellipse">
            <a:avLst/>
          </a:prstGeom>
          <a:solidFill>
            <a:srgbClr val="FFFFFF"/>
          </a:solidFill>
          <a:ln w="18288">
            <a:solidFill>
              <a:srgbClr val="BE97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traditional_circ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691" y="1048578"/>
            <a:ext cx="4596848" cy="3707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545535" y="914401"/>
            <a:ext cx="9084365" cy="54516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993392" y="1225296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Distribusi Akreditasi Prodi Tahun 2026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2148840" y="1719072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4462272" y="1856598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462272" y="1856598"/>
            <a:ext cx="4560570" cy="18288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336024" y="1719072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2148840" y="2148840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 Sekali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4462272" y="2286366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462272" y="2286366"/>
            <a:ext cx="4320540" cy="182880"/>
          </a:xfrm>
          <a:prstGeom prst="rect">
            <a:avLst/>
          </a:prstGeom>
          <a:solidFill>
            <a:srgbClr val="5C8F3E"/>
          </a:solidFill>
          <a:ln w="12700">
            <a:solidFill>
              <a:srgbClr val="5C8F3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336024" y="2148840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2148840" y="2578608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4462272" y="2716134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462272" y="2716134"/>
            <a:ext cx="1560195" cy="182880"/>
          </a:xfrm>
          <a:prstGeom prst="rect">
            <a:avLst/>
          </a:prstGeom>
          <a:solidFill>
            <a:srgbClr val="92AA57"/>
          </a:solidFill>
          <a:ln w="12700">
            <a:solidFill>
              <a:srgbClr val="92AA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336024" y="2578608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2148840" y="3008376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4462272" y="3145902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462272" y="3145902"/>
            <a:ext cx="1200150" cy="182880"/>
          </a:xfrm>
          <a:prstGeom prst="rect">
            <a:avLst/>
          </a:prstGeom>
          <a:solidFill>
            <a:srgbClr val="B69E54"/>
          </a:solidFill>
          <a:ln w="12700">
            <a:solidFill>
              <a:srgbClr val="B69E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9336024" y="3008376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2148840" y="3438144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550" dirty="0"/>
          </a:p>
        </p:txBody>
      </p:sp>
      <p:sp>
        <p:nvSpPr>
          <p:cNvPr id="22" name="Shape 19"/>
          <p:cNvSpPr/>
          <p:nvPr/>
        </p:nvSpPr>
        <p:spPr>
          <a:xfrm>
            <a:off x="4462272" y="3575670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462272" y="3575670"/>
            <a:ext cx="480060" cy="182880"/>
          </a:xfrm>
          <a:prstGeom prst="rect">
            <a:avLst/>
          </a:prstGeom>
          <a:solidFill>
            <a:srgbClr val="1C5B86"/>
          </a:solidFill>
          <a:ln w="12700">
            <a:solidFill>
              <a:srgbClr val="1C5B8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9336024" y="3438144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50" dirty="0"/>
          </a:p>
        </p:txBody>
      </p:sp>
      <p:sp>
        <p:nvSpPr>
          <p:cNvPr id="25" name="Text 22"/>
          <p:cNvSpPr/>
          <p:nvPr/>
        </p:nvSpPr>
        <p:spPr>
          <a:xfrm>
            <a:off x="2148840" y="3867912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Sementara</a:t>
            </a:r>
            <a:endParaRPr lang="en-US" sz="1550" dirty="0"/>
          </a:p>
        </p:txBody>
      </p:sp>
      <p:sp>
        <p:nvSpPr>
          <p:cNvPr id="26" name="Shape 23"/>
          <p:cNvSpPr/>
          <p:nvPr/>
        </p:nvSpPr>
        <p:spPr>
          <a:xfrm>
            <a:off x="4462272" y="4005438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4462272" y="4005438"/>
            <a:ext cx="600075" cy="182880"/>
          </a:xfrm>
          <a:prstGeom prst="rect">
            <a:avLst/>
          </a:prstGeom>
          <a:solidFill>
            <a:srgbClr val="C46B36"/>
          </a:solidFill>
          <a:ln w="12700">
            <a:solidFill>
              <a:srgbClr val="C46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9336024" y="3867912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50" dirty="0"/>
          </a:p>
        </p:txBody>
      </p:sp>
      <p:sp>
        <p:nvSpPr>
          <p:cNvPr id="29" name="Text 26"/>
          <p:cNvSpPr/>
          <p:nvPr/>
        </p:nvSpPr>
        <p:spPr>
          <a:xfrm>
            <a:off x="2148840" y="4297680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Pertama</a:t>
            </a:r>
            <a:endParaRPr lang="en-US" sz="1550" dirty="0"/>
          </a:p>
        </p:txBody>
      </p:sp>
      <p:sp>
        <p:nvSpPr>
          <p:cNvPr id="30" name="Shape 27"/>
          <p:cNvSpPr/>
          <p:nvPr/>
        </p:nvSpPr>
        <p:spPr>
          <a:xfrm>
            <a:off x="4462272" y="4435206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4462272" y="4435206"/>
            <a:ext cx="360045" cy="182880"/>
          </a:xfrm>
          <a:prstGeom prst="rect">
            <a:avLst/>
          </a:prstGeom>
          <a:solidFill>
            <a:srgbClr val="B84F48"/>
          </a:solidFill>
          <a:ln w="12700">
            <a:solidFill>
              <a:srgbClr val="B84F4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9336024" y="4297680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50" dirty="0"/>
          </a:p>
        </p:txBody>
      </p:sp>
      <p:sp>
        <p:nvSpPr>
          <p:cNvPr id="33" name="Text 30"/>
          <p:cNvSpPr/>
          <p:nvPr/>
        </p:nvSpPr>
        <p:spPr>
          <a:xfrm>
            <a:off x="2148840" y="4727448"/>
            <a:ext cx="214884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Belum</a:t>
            </a:r>
            <a:endParaRPr lang="en-US" sz="1550" dirty="0"/>
          </a:p>
        </p:txBody>
      </p:sp>
      <p:sp>
        <p:nvSpPr>
          <p:cNvPr id="34" name="Shape 31"/>
          <p:cNvSpPr/>
          <p:nvPr/>
        </p:nvSpPr>
        <p:spPr>
          <a:xfrm>
            <a:off x="4462272" y="4864974"/>
            <a:ext cx="4800600" cy="18288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2"/>
          <p:cNvSpPr/>
          <p:nvPr/>
        </p:nvSpPr>
        <p:spPr>
          <a:xfrm>
            <a:off x="4462272" y="4864974"/>
            <a:ext cx="360045" cy="182880"/>
          </a:xfrm>
          <a:prstGeom prst="rect">
            <a:avLst/>
          </a:prstGeom>
          <a:solidFill>
            <a:srgbClr val="A83A36"/>
          </a:solidFill>
          <a:ln w="12700">
            <a:solidFill>
              <a:srgbClr val="A83A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9336024" y="4727448"/>
            <a:ext cx="594360" cy="34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50" dirty="0"/>
          </a:p>
        </p:txBody>
      </p:sp>
      <p:sp>
        <p:nvSpPr>
          <p:cNvPr id="37" name="Shape 34"/>
          <p:cNvSpPr/>
          <p:nvPr/>
        </p:nvSpPr>
        <p:spPr>
          <a:xfrm>
            <a:off x="2148840" y="5285232"/>
            <a:ext cx="7863840" cy="0"/>
          </a:xfrm>
          <a:prstGeom prst="line">
            <a:avLst/>
          </a:prstGeom>
          <a:noFill/>
          <a:ln w="1651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2148840" y="5440680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112 prodi | Predikat tinggi 78 prodi (69.6%) | Unggul 38 prodi (33.9%)</a:t>
            </a:r>
            <a:endParaRPr lang="en-US" sz="1800" dirty="0"/>
          </a:p>
        </p:txBody>
      </p:sp>
      <p:sp>
        <p:nvSpPr>
          <p:cNvPr id="39" name="Text 36"/>
          <p:cNvSpPr/>
          <p:nvPr/>
        </p:nvSpPr>
        <p:spPr>
          <a:xfrm>
            <a:off x="2148840" y="5797296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Catatan: predikat tinggi = Unggul + A + Baik Sekali. Data diperbarui dari Excel 05 September 2026.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46304"/>
            <a:ext cx="12192000" cy="54864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10896"/>
            <a:ext cx="8503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CAPAIAN AKREDITASI PROGRAM STUDI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6217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 Kenaikan Akreditasi Prodi 2022-2026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2743200" cy="0"/>
          </a:xfrm>
          <a:prstGeom prst="line">
            <a:avLst/>
          </a:prstGeom>
          <a:noFill/>
          <a:ln w="254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mnt/data/akreditasi_work/assets/unmul_log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8404" y="310896"/>
            <a:ext cx="399143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129844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Predikat tinggi meningkat konsisten dan menjadi modal utama untuk konsolidasi reputasi akademik.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1783080" cy="333756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22376" y="1993392"/>
            <a:ext cx="1527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2022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941832" y="4256859"/>
            <a:ext cx="384048" cy="360861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600200" y="4576082"/>
            <a:ext cx="384048" cy="41638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50392" y="3982539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508760" y="4301762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95528" y="47365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27.7%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94 prodi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2907792" y="1828800"/>
            <a:ext cx="1783080" cy="333756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035808" y="1993392"/>
            <a:ext cx="1527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2023</a:t>
            </a:r>
            <a:endParaRPr lang="en-US" sz="2400" dirty="0"/>
          </a:p>
        </p:txBody>
      </p:sp>
      <p:sp>
        <p:nvSpPr>
          <p:cNvPr id="18" name="Shape 15"/>
          <p:cNvSpPr/>
          <p:nvPr/>
        </p:nvSpPr>
        <p:spPr>
          <a:xfrm>
            <a:off x="3255264" y="4090307"/>
            <a:ext cx="384048" cy="527413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3913632" y="4506686"/>
            <a:ext cx="384048" cy="111034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163824" y="3815987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822192" y="4232366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108960" y="47365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38.8%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98 prodi</a:t>
            </a:r>
            <a:endParaRPr lang="en-US" sz="1450" dirty="0"/>
          </a:p>
        </p:txBody>
      </p:sp>
      <p:sp>
        <p:nvSpPr>
          <p:cNvPr id="23" name="Shape 20"/>
          <p:cNvSpPr/>
          <p:nvPr/>
        </p:nvSpPr>
        <p:spPr>
          <a:xfrm>
            <a:off x="5221224" y="1828800"/>
            <a:ext cx="1783080" cy="333756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349240" y="1993392"/>
            <a:ext cx="1527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2024</a:t>
            </a:r>
            <a:endParaRPr lang="en-US" sz="2400" dirty="0"/>
          </a:p>
        </p:txBody>
      </p:sp>
      <p:sp>
        <p:nvSpPr>
          <p:cNvPr id="25" name="Shape 22"/>
          <p:cNvSpPr/>
          <p:nvPr/>
        </p:nvSpPr>
        <p:spPr>
          <a:xfrm>
            <a:off x="5568696" y="3826601"/>
            <a:ext cx="384048" cy="791119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6227064" y="4340134"/>
            <a:ext cx="384048" cy="277586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5477256" y="3552281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57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6135624" y="4065814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422392" y="47365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55.9%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102 prodi</a:t>
            </a:r>
            <a:endParaRPr lang="en-US" sz="1450" dirty="0"/>
          </a:p>
        </p:txBody>
      </p:sp>
      <p:sp>
        <p:nvSpPr>
          <p:cNvPr id="30" name="Shape 27"/>
          <p:cNvSpPr/>
          <p:nvPr/>
        </p:nvSpPr>
        <p:spPr>
          <a:xfrm>
            <a:off x="7534656" y="1828800"/>
            <a:ext cx="1783080" cy="333756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7662672" y="1993392"/>
            <a:ext cx="1527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2025</a:t>
            </a:r>
            <a:endParaRPr lang="en-US" sz="2400" dirty="0"/>
          </a:p>
        </p:txBody>
      </p:sp>
      <p:sp>
        <p:nvSpPr>
          <p:cNvPr id="32" name="Shape 29"/>
          <p:cNvSpPr/>
          <p:nvPr/>
        </p:nvSpPr>
        <p:spPr>
          <a:xfrm>
            <a:off x="7882128" y="3590653"/>
            <a:ext cx="384048" cy="1027067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8540496" y="4159704"/>
            <a:ext cx="384048" cy="458016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7790688" y="3316333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74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8449056" y="3885384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7735824" y="47365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67.9%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109 prodi</a:t>
            </a:r>
            <a:endParaRPr lang="en-US" sz="1450" dirty="0"/>
          </a:p>
        </p:txBody>
      </p:sp>
      <p:sp>
        <p:nvSpPr>
          <p:cNvPr id="37" name="Shape 34"/>
          <p:cNvSpPr/>
          <p:nvPr/>
        </p:nvSpPr>
        <p:spPr>
          <a:xfrm>
            <a:off x="9848088" y="1828800"/>
            <a:ext cx="1783080" cy="3337560"/>
          </a:xfrm>
          <a:prstGeom prst="roundRect">
            <a:avLst>
              <a:gd name="adj" fmla="val 5128"/>
            </a:avLst>
          </a:prstGeom>
          <a:solidFill>
            <a:srgbClr val="F8F0D0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9976104" y="1993392"/>
            <a:ext cx="1527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1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2026</a:t>
            </a:r>
            <a:endParaRPr lang="en-US" sz="2400" dirty="0"/>
          </a:p>
        </p:txBody>
      </p:sp>
      <p:sp>
        <p:nvSpPr>
          <p:cNvPr id="39" name="Shape 36"/>
          <p:cNvSpPr/>
          <p:nvPr/>
        </p:nvSpPr>
        <p:spPr>
          <a:xfrm>
            <a:off x="10195560" y="3535136"/>
            <a:ext cx="384048" cy="1082584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7"/>
          <p:cNvSpPr/>
          <p:nvPr/>
        </p:nvSpPr>
        <p:spPr>
          <a:xfrm>
            <a:off x="10853928" y="4090307"/>
            <a:ext cx="384048" cy="527413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10104120" y="3260816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78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10762488" y="3815987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10049256" y="47365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69.6%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112 prodi</a:t>
            </a:r>
            <a:endParaRPr lang="en-US" sz="1450" dirty="0"/>
          </a:p>
        </p:txBody>
      </p:sp>
      <p:sp>
        <p:nvSpPr>
          <p:cNvPr id="44" name="Shape 41"/>
          <p:cNvSpPr/>
          <p:nvPr/>
        </p:nvSpPr>
        <p:spPr>
          <a:xfrm>
            <a:off x="777240" y="5532120"/>
            <a:ext cx="256032" cy="146304"/>
          </a:xfrm>
          <a:prstGeom prst="rect">
            <a:avLst/>
          </a:prstGeom>
          <a:solidFill>
            <a:srgbClr val="6C9A44"/>
          </a:solidFill>
          <a:ln w="12700">
            <a:solidFill>
              <a:srgbClr val="6C9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1097280" y="546811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Predikat tinggi: Unggul + A + Baik Sekali</a:t>
            </a:r>
            <a:endParaRPr lang="en-US" sz="1450" dirty="0"/>
          </a:p>
        </p:txBody>
      </p:sp>
      <p:sp>
        <p:nvSpPr>
          <p:cNvPr id="46" name="Shape 43"/>
          <p:cNvSpPr/>
          <p:nvPr/>
        </p:nvSpPr>
        <p:spPr>
          <a:xfrm>
            <a:off x="4846320" y="5532120"/>
            <a:ext cx="256032" cy="146304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4"/>
          <p:cNvSpPr/>
          <p:nvPr/>
        </p:nvSpPr>
        <p:spPr>
          <a:xfrm>
            <a:off x="5166360" y="546811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Predikat Unggul</a:t>
            </a:r>
            <a:endParaRPr lang="en-US" sz="1450" dirty="0"/>
          </a:p>
        </p:txBody>
      </p:sp>
      <p:sp>
        <p:nvSpPr>
          <p:cNvPr id="48" name="Text 45"/>
          <p:cNvSpPr/>
          <p:nvPr/>
        </p:nvSpPr>
        <p:spPr>
          <a:xfrm>
            <a:off x="7680960" y="5358384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+52 prodi predikat tinggi sejak 2022</a:t>
            </a:r>
            <a:endParaRPr lang="en-US" sz="2200" dirty="0"/>
          </a:p>
        </p:txBody>
      </p:sp>
      <p:sp>
        <p:nvSpPr>
          <p:cNvPr id="49" name="Text 46"/>
          <p:cNvSpPr/>
          <p:nvPr/>
        </p:nvSpPr>
        <p:spPr>
          <a:xfrm>
            <a:off x="502920" y="6547104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C82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Sumber data: LPMPP Unmul dan PDDIKTI, workbook akreditasi prodi 2022-2026; pembaruan 05 September 2026.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46304"/>
            <a:ext cx="12192000" cy="54864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10896"/>
            <a:ext cx="8503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CAPAIAN AKREDITASI PROGRAM STUDI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6217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Peta Capaian Akreditasi per Fakultas 2026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2743200" cy="0"/>
          </a:xfrm>
          <a:prstGeom prst="line">
            <a:avLst/>
          </a:prstGeom>
          <a:noFill/>
          <a:ln w="254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mnt/data/akreditasi_work/assets/unmul_log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689" y="146304"/>
            <a:ext cx="399143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129844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Persentase predikat tinggi menunjukkan kesiapan fakultas untuk konsolidasi mutu dan reputasi.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58368" y="1792224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Fakultas dengan capaian tertinggi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58368" y="224028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FKIP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1737360" y="224028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21/26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2395728" y="231343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2395728" y="2313432"/>
            <a:ext cx="2475098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550408" y="224028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80.8%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58368" y="27432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FEB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737360" y="274320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9/9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2395728" y="281635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2395728" y="2816352"/>
            <a:ext cx="3063240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5550408" y="274320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100%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658368" y="324612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FK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1737360" y="324612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7/11</a:t>
            </a:r>
            <a:endParaRPr lang="en-US" sz="1450" dirty="0"/>
          </a:p>
        </p:txBody>
      </p:sp>
      <p:sp>
        <p:nvSpPr>
          <p:cNvPr id="22" name="Shape 19"/>
          <p:cNvSpPr/>
          <p:nvPr/>
        </p:nvSpPr>
        <p:spPr>
          <a:xfrm>
            <a:off x="2395728" y="331927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2395728" y="3319272"/>
            <a:ext cx="1948221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550408" y="324612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63.6%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58368" y="374904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MIPA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1737360" y="374904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6/9</a:t>
            </a:r>
            <a:endParaRPr lang="en-US" sz="1450" dirty="0"/>
          </a:p>
        </p:txBody>
      </p:sp>
      <p:sp>
        <p:nvSpPr>
          <p:cNvPr id="27" name="Shape 24"/>
          <p:cNvSpPr/>
          <p:nvPr/>
        </p:nvSpPr>
        <p:spPr>
          <a:xfrm>
            <a:off x="2395728" y="382219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2395728" y="3822192"/>
            <a:ext cx="2043181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5550408" y="374904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66.7%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58368" y="425196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FT</a:t>
            </a:r>
            <a:endParaRPr lang="en-US" sz="1550" dirty="0"/>
          </a:p>
        </p:txBody>
      </p:sp>
      <p:sp>
        <p:nvSpPr>
          <p:cNvPr id="31" name="Text 28"/>
          <p:cNvSpPr/>
          <p:nvPr/>
        </p:nvSpPr>
        <p:spPr>
          <a:xfrm>
            <a:off x="1737360" y="425196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9/13</a:t>
            </a:r>
            <a:endParaRPr lang="en-US" sz="1450" dirty="0"/>
          </a:p>
        </p:txBody>
      </p:sp>
      <p:sp>
        <p:nvSpPr>
          <p:cNvPr id="32" name="Shape 29"/>
          <p:cNvSpPr/>
          <p:nvPr/>
        </p:nvSpPr>
        <p:spPr>
          <a:xfrm>
            <a:off x="2395728" y="432511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2395728" y="4325112"/>
            <a:ext cx="2119762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5550408" y="425196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69.2%</a:t>
            </a:r>
            <a:endParaRPr lang="en-US" sz="1450" dirty="0"/>
          </a:p>
        </p:txBody>
      </p:sp>
      <p:sp>
        <p:nvSpPr>
          <p:cNvPr id="35" name="Text 32"/>
          <p:cNvSpPr/>
          <p:nvPr/>
        </p:nvSpPr>
        <p:spPr>
          <a:xfrm>
            <a:off x="658368" y="475488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FISIP</a:t>
            </a:r>
            <a:endParaRPr lang="en-US" sz="1550" dirty="0"/>
          </a:p>
        </p:txBody>
      </p:sp>
      <p:sp>
        <p:nvSpPr>
          <p:cNvPr id="36" name="Text 33"/>
          <p:cNvSpPr/>
          <p:nvPr/>
        </p:nvSpPr>
        <p:spPr>
          <a:xfrm>
            <a:off x="1737360" y="475488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7/9</a:t>
            </a:r>
            <a:endParaRPr lang="en-US" sz="1450" dirty="0"/>
          </a:p>
        </p:txBody>
      </p:sp>
      <p:sp>
        <p:nvSpPr>
          <p:cNvPr id="37" name="Shape 34"/>
          <p:cNvSpPr/>
          <p:nvPr/>
        </p:nvSpPr>
        <p:spPr>
          <a:xfrm>
            <a:off x="2395728" y="482803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5"/>
          <p:cNvSpPr/>
          <p:nvPr/>
        </p:nvSpPr>
        <p:spPr>
          <a:xfrm>
            <a:off x="2395728" y="4828032"/>
            <a:ext cx="2383201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/>
          <p:nvPr/>
        </p:nvSpPr>
        <p:spPr>
          <a:xfrm>
            <a:off x="5550408" y="475488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77.8%</a:t>
            </a:r>
            <a:endParaRPr lang="en-US" sz="1450" dirty="0"/>
          </a:p>
        </p:txBody>
      </p:sp>
      <p:sp>
        <p:nvSpPr>
          <p:cNvPr id="40" name="Text 37"/>
          <p:cNvSpPr/>
          <p:nvPr/>
        </p:nvSpPr>
        <p:spPr>
          <a:xfrm>
            <a:off x="658368" y="52578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FFAR</a:t>
            </a:r>
            <a:endParaRPr lang="en-US" sz="1550" dirty="0"/>
          </a:p>
        </p:txBody>
      </p:sp>
      <p:sp>
        <p:nvSpPr>
          <p:cNvPr id="41" name="Text 38"/>
          <p:cNvSpPr/>
          <p:nvPr/>
        </p:nvSpPr>
        <p:spPr>
          <a:xfrm>
            <a:off x="1737360" y="525780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3/4</a:t>
            </a:r>
            <a:endParaRPr lang="en-US" sz="1450" dirty="0"/>
          </a:p>
        </p:txBody>
      </p:sp>
      <p:sp>
        <p:nvSpPr>
          <p:cNvPr id="42" name="Shape 39"/>
          <p:cNvSpPr/>
          <p:nvPr/>
        </p:nvSpPr>
        <p:spPr>
          <a:xfrm>
            <a:off x="2395728" y="533095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0"/>
          <p:cNvSpPr/>
          <p:nvPr/>
        </p:nvSpPr>
        <p:spPr>
          <a:xfrm>
            <a:off x="2395728" y="5330952"/>
            <a:ext cx="2297430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5550408" y="525780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75%</a:t>
            </a:r>
            <a:endParaRPr lang="en-US" sz="1450" dirty="0"/>
          </a:p>
        </p:txBody>
      </p:sp>
      <p:sp>
        <p:nvSpPr>
          <p:cNvPr id="45" name="Text 42"/>
          <p:cNvSpPr/>
          <p:nvPr/>
        </p:nvSpPr>
        <p:spPr>
          <a:xfrm>
            <a:off x="6309360" y="1792224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Fakultas yang perlu akselerasi terarah</a:t>
            </a:r>
            <a:endParaRPr lang="en-US" sz="2000" dirty="0"/>
          </a:p>
        </p:txBody>
      </p:sp>
      <p:sp>
        <p:nvSpPr>
          <p:cNvPr id="46" name="Text 43"/>
          <p:cNvSpPr/>
          <p:nvPr/>
        </p:nvSpPr>
        <p:spPr>
          <a:xfrm>
            <a:off x="6309360" y="224028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FKM</a:t>
            </a:r>
            <a:endParaRPr lang="en-US" sz="1550" dirty="0"/>
          </a:p>
        </p:txBody>
      </p:sp>
      <p:sp>
        <p:nvSpPr>
          <p:cNvPr id="47" name="Text 44"/>
          <p:cNvSpPr/>
          <p:nvPr/>
        </p:nvSpPr>
        <p:spPr>
          <a:xfrm>
            <a:off x="7388352" y="224028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3/3</a:t>
            </a:r>
            <a:endParaRPr lang="en-US" sz="1450" dirty="0"/>
          </a:p>
        </p:txBody>
      </p:sp>
      <p:sp>
        <p:nvSpPr>
          <p:cNvPr id="48" name="Shape 45"/>
          <p:cNvSpPr/>
          <p:nvPr/>
        </p:nvSpPr>
        <p:spPr>
          <a:xfrm>
            <a:off x="8046720" y="231343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6"/>
          <p:cNvSpPr/>
          <p:nvPr/>
        </p:nvSpPr>
        <p:spPr>
          <a:xfrm>
            <a:off x="8046720" y="2313432"/>
            <a:ext cx="3063240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11201400" y="224028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100%</a:t>
            </a:r>
            <a:endParaRPr lang="en-US" sz="1450" dirty="0"/>
          </a:p>
        </p:txBody>
      </p:sp>
      <p:sp>
        <p:nvSpPr>
          <p:cNvPr id="51" name="Text 48"/>
          <p:cNvSpPr/>
          <p:nvPr/>
        </p:nvSpPr>
        <p:spPr>
          <a:xfrm>
            <a:off x="6309360" y="27432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KHLT</a:t>
            </a:r>
            <a:endParaRPr lang="en-US" sz="1550" dirty="0"/>
          </a:p>
        </p:txBody>
      </p:sp>
      <p:sp>
        <p:nvSpPr>
          <p:cNvPr id="52" name="Text 49"/>
          <p:cNvSpPr/>
          <p:nvPr/>
        </p:nvSpPr>
        <p:spPr>
          <a:xfrm>
            <a:off x="7388352" y="274320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2/3</a:t>
            </a:r>
            <a:endParaRPr lang="en-US" sz="1450" dirty="0"/>
          </a:p>
        </p:txBody>
      </p:sp>
      <p:sp>
        <p:nvSpPr>
          <p:cNvPr id="53" name="Shape 50"/>
          <p:cNvSpPr/>
          <p:nvPr/>
        </p:nvSpPr>
        <p:spPr>
          <a:xfrm>
            <a:off x="8046720" y="281635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1"/>
          <p:cNvSpPr/>
          <p:nvPr/>
        </p:nvSpPr>
        <p:spPr>
          <a:xfrm>
            <a:off x="8046720" y="2816352"/>
            <a:ext cx="2043181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2"/>
          <p:cNvSpPr/>
          <p:nvPr/>
        </p:nvSpPr>
        <p:spPr>
          <a:xfrm>
            <a:off x="11201400" y="274320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66.7%</a:t>
            </a:r>
            <a:endParaRPr lang="en-US" sz="1450" dirty="0"/>
          </a:p>
        </p:txBody>
      </p:sp>
      <p:sp>
        <p:nvSpPr>
          <p:cNvPr id="56" name="Text 53"/>
          <p:cNvSpPr/>
          <p:nvPr/>
        </p:nvSpPr>
        <p:spPr>
          <a:xfrm>
            <a:off x="6309360" y="324612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FAPERTA</a:t>
            </a:r>
            <a:endParaRPr lang="en-US" sz="1550" dirty="0"/>
          </a:p>
        </p:txBody>
      </p:sp>
      <p:sp>
        <p:nvSpPr>
          <p:cNvPr id="57" name="Text 54"/>
          <p:cNvSpPr/>
          <p:nvPr/>
        </p:nvSpPr>
        <p:spPr>
          <a:xfrm>
            <a:off x="7388352" y="324612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5/8</a:t>
            </a:r>
            <a:endParaRPr lang="en-US" sz="1450" dirty="0"/>
          </a:p>
        </p:txBody>
      </p:sp>
      <p:sp>
        <p:nvSpPr>
          <p:cNvPr id="58" name="Shape 55"/>
          <p:cNvSpPr/>
          <p:nvPr/>
        </p:nvSpPr>
        <p:spPr>
          <a:xfrm>
            <a:off x="8046720" y="331927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6"/>
          <p:cNvSpPr/>
          <p:nvPr/>
        </p:nvSpPr>
        <p:spPr>
          <a:xfrm>
            <a:off x="8046720" y="3319272"/>
            <a:ext cx="1914525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7"/>
          <p:cNvSpPr/>
          <p:nvPr/>
        </p:nvSpPr>
        <p:spPr>
          <a:xfrm>
            <a:off x="11201400" y="324612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62.5%</a:t>
            </a:r>
            <a:endParaRPr lang="en-US" sz="1450" dirty="0"/>
          </a:p>
        </p:txBody>
      </p:sp>
      <p:sp>
        <p:nvSpPr>
          <p:cNvPr id="61" name="Text 58"/>
          <p:cNvSpPr/>
          <p:nvPr/>
        </p:nvSpPr>
        <p:spPr>
          <a:xfrm>
            <a:off x="6309360" y="374904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FKG</a:t>
            </a:r>
            <a:endParaRPr lang="en-US" sz="1550" dirty="0"/>
          </a:p>
        </p:txBody>
      </p:sp>
      <p:sp>
        <p:nvSpPr>
          <p:cNvPr id="62" name="Text 59"/>
          <p:cNvSpPr/>
          <p:nvPr/>
        </p:nvSpPr>
        <p:spPr>
          <a:xfrm>
            <a:off x="7388352" y="374904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3/4</a:t>
            </a:r>
            <a:endParaRPr lang="en-US" sz="1450" dirty="0"/>
          </a:p>
        </p:txBody>
      </p:sp>
      <p:sp>
        <p:nvSpPr>
          <p:cNvPr id="63" name="Shape 60"/>
          <p:cNvSpPr/>
          <p:nvPr/>
        </p:nvSpPr>
        <p:spPr>
          <a:xfrm>
            <a:off x="8046720" y="382219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1"/>
          <p:cNvSpPr/>
          <p:nvPr/>
        </p:nvSpPr>
        <p:spPr>
          <a:xfrm>
            <a:off x="8046720" y="3822192"/>
            <a:ext cx="2297430" cy="137160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2"/>
          <p:cNvSpPr/>
          <p:nvPr/>
        </p:nvSpPr>
        <p:spPr>
          <a:xfrm>
            <a:off x="11201400" y="374904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75%</a:t>
            </a:r>
            <a:endParaRPr lang="en-US" sz="1450" dirty="0"/>
          </a:p>
        </p:txBody>
      </p:sp>
      <p:sp>
        <p:nvSpPr>
          <p:cNvPr id="66" name="Text 63"/>
          <p:cNvSpPr/>
          <p:nvPr/>
        </p:nvSpPr>
        <p:spPr>
          <a:xfrm>
            <a:off x="6309360" y="425196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FPIK</a:t>
            </a:r>
            <a:endParaRPr lang="en-US" sz="1550" dirty="0"/>
          </a:p>
        </p:txBody>
      </p:sp>
      <p:sp>
        <p:nvSpPr>
          <p:cNvPr id="67" name="Text 64"/>
          <p:cNvSpPr/>
          <p:nvPr/>
        </p:nvSpPr>
        <p:spPr>
          <a:xfrm>
            <a:off x="7388352" y="425196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2/6</a:t>
            </a:r>
            <a:endParaRPr lang="en-US" sz="1450" dirty="0"/>
          </a:p>
        </p:txBody>
      </p:sp>
      <p:sp>
        <p:nvSpPr>
          <p:cNvPr id="68" name="Shape 65"/>
          <p:cNvSpPr/>
          <p:nvPr/>
        </p:nvSpPr>
        <p:spPr>
          <a:xfrm>
            <a:off x="8046720" y="432511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6"/>
          <p:cNvSpPr/>
          <p:nvPr/>
        </p:nvSpPr>
        <p:spPr>
          <a:xfrm>
            <a:off x="8046720" y="4325112"/>
            <a:ext cx="1020059" cy="137160"/>
          </a:xfrm>
          <a:prstGeom prst="rect">
            <a:avLst/>
          </a:prstGeom>
          <a:solidFill>
            <a:srgbClr val="A83A36"/>
          </a:solidFill>
          <a:ln w="12700">
            <a:solidFill>
              <a:srgbClr val="A83A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7"/>
          <p:cNvSpPr/>
          <p:nvPr/>
        </p:nvSpPr>
        <p:spPr>
          <a:xfrm>
            <a:off x="11201400" y="425196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33.3%</a:t>
            </a:r>
            <a:endParaRPr lang="en-US" sz="1450" dirty="0"/>
          </a:p>
        </p:txBody>
      </p:sp>
      <p:sp>
        <p:nvSpPr>
          <p:cNvPr id="71" name="Text 68"/>
          <p:cNvSpPr/>
          <p:nvPr/>
        </p:nvSpPr>
        <p:spPr>
          <a:xfrm>
            <a:off x="6309360" y="475488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FH</a:t>
            </a:r>
            <a:endParaRPr lang="en-US" sz="1550" dirty="0"/>
          </a:p>
        </p:txBody>
      </p:sp>
      <p:sp>
        <p:nvSpPr>
          <p:cNvPr id="72" name="Text 69"/>
          <p:cNvSpPr/>
          <p:nvPr/>
        </p:nvSpPr>
        <p:spPr>
          <a:xfrm>
            <a:off x="7388352" y="475488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1/2</a:t>
            </a:r>
            <a:endParaRPr lang="en-US" sz="1450" dirty="0"/>
          </a:p>
        </p:txBody>
      </p:sp>
      <p:sp>
        <p:nvSpPr>
          <p:cNvPr id="73" name="Shape 70"/>
          <p:cNvSpPr/>
          <p:nvPr/>
        </p:nvSpPr>
        <p:spPr>
          <a:xfrm>
            <a:off x="8046720" y="482803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1"/>
          <p:cNvSpPr/>
          <p:nvPr/>
        </p:nvSpPr>
        <p:spPr>
          <a:xfrm>
            <a:off x="8046720" y="4828032"/>
            <a:ext cx="1531620" cy="137160"/>
          </a:xfrm>
          <a:prstGeom prst="rect">
            <a:avLst/>
          </a:prstGeom>
          <a:solidFill>
            <a:srgbClr val="8BAE5C"/>
          </a:solidFill>
          <a:ln w="12700">
            <a:solidFill>
              <a:srgbClr val="8BAE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2"/>
          <p:cNvSpPr/>
          <p:nvPr/>
        </p:nvSpPr>
        <p:spPr>
          <a:xfrm>
            <a:off x="11201400" y="475488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50%</a:t>
            </a:r>
            <a:endParaRPr lang="en-US" sz="1450" dirty="0"/>
          </a:p>
        </p:txBody>
      </p:sp>
      <p:sp>
        <p:nvSpPr>
          <p:cNvPr id="76" name="Text 73"/>
          <p:cNvSpPr/>
          <p:nvPr/>
        </p:nvSpPr>
        <p:spPr>
          <a:xfrm>
            <a:off x="6309360" y="52578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FIB</a:t>
            </a:r>
            <a:endParaRPr lang="en-US" sz="1550" dirty="0"/>
          </a:p>
        </p:txBody>
      </p:sp>
      <p:sp>
        <p:nvSpPr>
          <p:cNvPr id="77" name="Text 74"/>
          <p:cNvSpPr/>
          <p:nvPr/>
        </p:nvSpPr>
        <p:spPr>
          <a:xfrm>
            <a:off x="7388352" y="5257800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0/5</a:t>
            </a:r>
            <a:endParaRPr lang="en-US" sz="1450" dirty="0"/>
          </a:p>
        </p:txBody>
      </p:sp>
      <p:sp>
        <p:nvSpPr>
          <p:cNvPr id="78" name="Shape 75"/>
          <p:cNvSpPr/>
          <p:nvPr/>
        </p:nvSpPr>
        <p:spPr>
          <a:xfrm>
            <a:off x="8046720" y="5330952"/>
            <a:ext cx="3063240" cy="137160"/>
          </a:xfrm>
          <a:prstGeom prst="rect">
            <a:avLst/>
          </a:prstGeom>
          <a:solidFill>
            <a:srgbClr val="E6EDE4"/>
          </a:solidFill>
          <a:ln w="12700">
            <a:solidFill>
              <a:srgbClr val="E6ED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6"/>
          <p:cNvSpPr/>
          <p:nvPr/>
        </p:nvSpPr>
        <p:spPr>
          <a:xfrm>
            <a:off x="8046720" y="5330952"/>
            <a:ext cx="0" cy="137160"/>
          </a:xfrm>
          <a:prstGeom prst="rect">
            <a:avLst/>
          </a:prstGeom>
          <a:solidFill>
            <a:srgbClr val="A83A36"/>
          </a:solidFill>
          <a:ln w="12700">
            <a:solidFill>
              <a:srgbClr val="A83A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7"/>
          <p:cNvSpPr/>
          <p:nvPr/>
        </p:nvSpPr>
        <p:spPr>
          <a:xfrm>
            <a:off x="11201400" y="5257800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0%</a:t>
            </a:r>
            <a:endParaRPr lang="en-US" sz="1450" dirty="0"/>
          </a:p>
        </p:txBody>
      </p:sp>
      <p:sp>
        <p:nvSpPr>
          <p:cNvPr id="81" name="Shape 78"/>
          <p:cNvSpPr/>
          <p:nvPr/>
        </p:nvSpPr>
        <p:spPr>
          <a:xfrm>
            <a:off x="658368" y="5806440"/>
            <a:ext cx="10881360" cy="475488"/>
          </a:xfrm>
          <a:prstGeom prst="roundRect">
            <a:avLst>
              <a:gd name="adj" fmla="val 15385"/>
            </a:avLst>
          </a:prstGeom>
          <a:solidFill>
            <a:srgbClr val="F7F0D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79"/>
          <p:cNvSpPr/>
          <p:nvPr/>
        </p:nvSpPr>
        <p:spPr>
          <a:xfrm>
            <a:off x="822960" y="5934456"/>
            <a:ext cx="10561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Catatan strategis: percepatan diarahkan pada prodi dengan status sementara, pertama, belum terakreditasi, serta masa akreditasi 2026-2027.</a:t>
            </a:r>
            <a:endParaRPr lang="en-US" sz="1550" dirty="0"/>
          </a:p>
        </p:txBody>
      </p:sp>
      <p:sp>
        <p:nvSpPr>
          <p:cNvPr id="83" name="Text 80"/>
          <p:cNvSpPr/>
          <p:nvPr/>
        </p:nvSpPr>
        <p:spPr>
          <a:xfrm>
            <a:off x="502920" y="6547104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C82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Sumber data: LPMPP Unmul dan PDDIKTI, workbook akreditasi prodi 2022-2026; pembaruan 05 September 2026.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0B4B36"/>
          </a:solidFill>
          <a:ln w="12700">
            <a:solidFill>
              <a:srgbClr val="0B4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46304"/>
            <a:ext cx="12192000" cy="54864"/>
          </a:xfrm>
          <a:prstGeom prst="rect">
            <a:avLst/>
          </a:prstGeom>
          <a:solidFill>
            <a:srgbClr val="C9A136"/>
          </a:solidFill>
          <a:ln w="127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10896"/>
            <a:ext cx="8503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CAPAIAN AKREDITASI PROGRAM STUDI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6217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Akselerasi Akreditasi 2026-2027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2743200" cy="0"/>
          </a:xfrm>
          <a:prstGeom prst="line">
            <a:avLst/>
          </a:prstGeom>
          <a:noFill/>
          <a:ln w="25400">
            <a:solidFill>
              <a:srgbClr val="C9A1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mnt/data/akreditasi_work/assets/unmul_log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689" y="146304"/>
            <a:ext cx="399143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1417320"/>
            <a:ext cx="2423160" cy="1097280"/>
          </a:xfrm>
          <a:prstGeom prst="rect">
            <a:avLst/>
          </a:prstGeom>
          <a:solidFill>
            <a:srgbClr val="FFFFFF"/>
          </a:solidFill>
          <a:ln w="15240">
            <a:solidFill>
              <a:srgbClr val="A83A36"/>
            </a:solidFill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A83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
</a:t>
            </a:r>
            <a:r>
              <a:rPr lang="en-US" sz="18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Sementara
</a:t>
            </a:r>
            <a:r>
              <a:rPr lang="en-US" sz="150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perlu jalur penuh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3246120" y="1417320"/>
            <a:ext cx="2423160" cy="1097280"/>
          </a:xfrm>
          <a:prstGeom prst="rect">
            <a:avLst/>
          </a:prstGeom>
          <a:solidFill>
            <a:srgbClr val="FFFFFF"/>
          </a:solidFill>
          <a:ln w="15240">
            <a:solidFill>
              <a:srgbClr val="C9A136"/>
            </a:solidFill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C9A1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
</a:t>
            </a:r>
            <a:r>
              <a:rPr lang="en-US" sz="18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Pertama
</a:t>
            </a:r>
            <a:r>
              <a:rPr lang="en-US" sz="150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perlu pematangan bukti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897880" y="1417320"/>
            <a:ext cx="2423160" cy="1097280"/>
          </a:xfrm>
          <a:prstGeom prst="rect">
            <a:avLst/>
          </a:prstGeom>
          <a:solidFill>
            <a:srgbClr val="FFFFFF"/>
          </a:solidFill>
          <a:ln w="15240">
            <a:solidFill>
              <a:srgbClr val="A83A36"/>
            </a:solidFill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A83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
</a:t>
            </a:r>
            <a:r>
              <a:rPr lang="en-US" sz="18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Belum
</a:t>
            </a:r>
            <a:r>
              <a:rPr lang="en-US" sz="150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perlu percepatan awal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549640" y="1417320"/>
            <a:ext cx="2423160" cy="1097280"/>
          </a:xfrm>
          <a:prstGeom prst="rect">
            <a:avLst/>
          </a:prstGeom>
          <a:solidFill>
            <a:srgbClr val="FFFFFF"/>
          </a:solidFill>
          <a:ln w="15240">
            <a:solidFill>
              <a:srgbClr val="1C5B86"/>
            </a:solidFill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C5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8+18
</a:t>
            </a:r>
            <a:r>
              <a:rPr lang="en-US" sz="1800" b="1" dirty="0">
                <a:solidFill>
                  <a:srgbClr val="0B4B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Kedaluwarsa
</a:t>
            </a:r>
            <a:r>
              <a:rPr lang="en-US" sz="1500" dirty="0">
                <a:solidFill>
                  <a:srgbClr val="5966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tahun 2026-2027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658368" y="276148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Kenaikan predikat yang sudah tercatat pada 2026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58368" y="3136392"/>
            <a:ext cx="68580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</a:t>
            </a:r>
            <a:endParaRPr lang="en-US" sz="1280" dirty="0"/>
          </a:p>
        </p:txBody>
      </p:sp>
      <p:sp>
        <p:nvSpPr>
          <p:cNvPr id="14" name="Text 11"/>
          <p:cNvSpPr/>
          <p:nvPr/>
        </p:nvSpPr>
        <p:spPr>
          <a:xfrm>
            <a:off x="1344168" y="3136392"/>
            <a:ext cx="246888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Studi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3813048" y="3136392"/>
            <a:ext cx="91440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Dari</a:t>
            </a:r>
            <a:endParaRPr lang="en-US" sz="1280" dirty="0"/>
          </a:p>
        </p:txBody>
      </p:sp>
      <p:sp>
        <p:nvSpPr>
          <p:cNvPr id="16" name="Text 13"/>
          <p:cNvSpPr/>
          <p:nvPr/>
        </p:nvSpPr>
        <p:spPr>
          <a:xfrm>
            <a:off x="4727448" y="3136392"/>
            <a:ext cx="109728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Menjadi</a:t>
            </a:r>
            <a:endParaRPr lang="en-US" sz="1280" dirty="0"/>
          </a:p>
        </p:txBody>
      </p:sp>
      <p:sp>
        <p:nvSpPr>
          <p:cNvPr id="17" name="Text 14"/>
          <p:cNvSpPr/>
          <p:nvPr/>
        </p:nvSpPr>
        <p:spPr>
          <a:xfrm>
            <a:off x="658368" y="3483864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80" dirty="0"/>
          </a:p>
        </p:txBody>
      </p:sp>
      <p:sp>
        <p:nvSpPr>
          <p:cNvPr id="18" name="Text 15"/>
          <p:cNvSpPr/>
          <p:nvPr/>
        </p:nvSpPr>
        <p:spPr>
          <a:xfrm>
            <a:off x="1344168" y="3483864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Keperawatan (S1)</a:t>
            </a:r>
            <a:endParaRPr lang="en-US" sz="1280" dirty="0"/>
          </a:p>
        </p:txBody>
      </p:sp>
      <p:sp>
        <p:nvSpPr>
          <p:cNvPr id="19" name="Text 16"/>
          <p:cNvSpPr/>
          <p:nvPr/>
        </p:nvSpPr>
        <p:spPr>
          <a:xfrm>
            <a:off x="3813048" y="3483864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</a:t>
            </a:r>
            <a:endParaRPr lang="en-US" sz="1280" dirty="0"/>
          </a:p>
        </p:txBody>
      </p:sp>
      <p:sp>
        <p:nvSpPr>
          <p:cNvPr id="20" name="Text 17"/>
          <p:cNvSpPr/>
          <p:nvPr/>
        </p:nvSpPr>
        <p:spPr>
          <a:xfrm>
            <a:off x="4727448" y="3483864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280" dirty="0"/>
          </a:p>
        </p:txBody>
      </p:sp>
      <p:sp>
        <p:nvSpPr>
          <p:cNvPr id="21" name="Text 18"/>
          <p:cNvSpPr/>
          <p:nvPr/>
        </p:nvSpPr>
        <p:spPr>
          <a:xfrm>
            <a:off x="658368" y="3831336"/>
            <a:ext cx="6858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80" dirty="0"/>
          </a:p>
        </p:txBody>
      </p:sp>
      <p:sp>
        <p:nvSpPr>
          <p:cNvPr id="22" name="Text 19"/>
          <p:cNvSpPr/>
          <p:nvPr/>
        </p:nvSpPr>
        <p:spPr>
          <a:xfrm>
            <a:off x="1344168" y="3831336"/>
            <a:ext cx="24688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Pendidikan Profesi Ners (Profesi)</a:t>
            </a:r>
            <a:endParaRPr lang="en-US" sz="1280" dirty="0"/>
          </a:p>
        </p:txBody>
      </p:sp>
      <p:sp>
        <p:nvSpPr>
          <p:cNvPr id="23" name="Text 20"/>
          <p:cNvSpPr/>
          <p:nvPr/>
        </p:nvSpPr>
        <p:spPr>
          <a:xfrm>
            <a:off x="3813048" y="3831336"/>
            <a:ext cx="9144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</a:t>
            </a:r>
            <a:endParaRPr lang="en-US" sz="1280" dirty="0"/>
          </a:p>
        </p:txBody>
      </p:sp>
      <p:sp>
        <p:nvSpPr>
          <p:cNvPr id="24" name="Text 21"/>
          <p:cNvSpPr/>
          <p:nvPr/>
        </p:nvSpPr>
        <p:spPr>
          <a:xfrm>
            <a:off x="4727448" y="3831336"/>
            <a:ext cx="10972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280" dirty="0"/>
          </a:p>
        </p:txBody>
      </p:sp>
      <p:sp>
        <p:nvSpPr>
          <p:cNvPr id="25" name="Text 22"/>
          <p:cNvSpPr/>
          <p:nvPr/>
        </p:nvSpPr>
        <p:spPr>
          <a:xfrm>
            <a:off x="658368" y="4178808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1344168" y="4178808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Pulmonologi dan Kedokteran Reprasi (Spesialis)</a:t>
            </a:r>
            <a:endParaRPr lang="en-US" sz="1280" dirty="0"/>
          </a:p>
        </p:txBody>
      </p:sp>
      <p:sp>
        <p:nvSpPr>
          <p:cNvPr id="27" name="Text 24"/>
          <p:cNvSpPr/>
          <p:nvPr/>
        </p:nvSpPr>
        <p:spPr>
          <a:xfrm>
            <a:off x="3813048" y="4178808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</a:t>
            </a:r>
            <a:endParaRPr lang="en-US" sz="1280" dirty="0"/>
          </a:p>
        </p:txBody>
      </p:sp>
      <p:sp>
        <p:nvSpPr>
          <p:cNvPr id="28" name="Text 25"/>
          <p:cNvSpPr/>
          <p:nvPr/>
        </p:nvSpPr>
        <p:spPr>
          <a:xfrm>
            <a:off x="4727448" y="4178808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280" dirty="0"/>
          </a:p>
        </p:txBody>
      </p:sp>
      <p:sp>
        <p:nvSpPr>
          <p:cNvPr id="29" name="Text 26"/>
          <p:cNvSpPr/>
          <p:nvPr/>
        </p:nvSpPr>
        <p:spPr>
          <a:xfrm>
            <a:off x="658368" y="4526280"/>
            <a:ext cx="6858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80" dirty="0"/>
          </a:p>
        </p:txBody>
      </p:sp>
      <p:sp>
        <p:nvSpPr>
          <p:cNvPr id="30" name="Text 27"/>
          <p:cNvSpPr/>
          <p:nvPr/>
        </p:nvSpPr>
        <p:spPr>
          <a:xfrm>
            <a:off x="1344168" y="4526280"/>
            <a:ext cx="24688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Kehutanan (S3)</a:t>
            </a:r>
            <a:endParaRPr lang="en-US" sz="1280" dirty="0"/>
          </a:p>
        </p:txBody>
      </p:sp>
      <p:sp>
        <p:nvSpPr>
          <p:cNvPr id="31" name="Text 28"/>
          <p:cNvSpPr/>
          <p:nvPr/>
        </p:nvSpPr>
        <p:spPr>
          <a:xfrm>
            <a:off x="3813048" y="4526280"/>
            <a:ext cx="9144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80" dirty="0"/>
          </a:p>
        </p:txBody>
      </p:sp>
      <p:sp>
        <p:nvSpPr>
          <p:cNvPr id="32" name="Text 29"/>
          <p:cNvSpPr/>
          <p:nvPr/>
        </p:nvSpPr>
        <p:spPr>
          <a:xfrm>
            <a:off x="4727448" y="4526280"/>
            <a:ext cx="10972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280" dirty="0"/>
          </a:p>
        </p:txBody>
      </p:sp>
      <p:sp>
        <p:nvSpPr>
          <p:cNvPr id="33" name="Text 30"/>
          <p:cNvSpPr/>
          <p:nvPr/>
        </p:nvSpPr>
        <p:spPr>
          <a:xfrm>
            <a:off x="658368" y="4873752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280" dirty="0"/>
          </a:p>
        </p:txBody>
      </p:sp>
      <p:sp>
        <p:nvSpPr>
          <p:cNvPr id="34" name="Text 31"/>
          <p:cNvSpPr/>
          <p:nvPr/>
        </p:nvSpPr>
        <p:spPr>
          <a:xfrm>
            <a:off x="1344168" y="4873752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Ekonomi Pembangunan (S1)</a:t>
            </a:r>
            <a:endParaRPr lang="en-US" sz="1280" dirty="0"/>
          </a:p>
        </p:txBody>
      </p:sp>
      <p:sp>
        <p:nvSpPr>
          <p:cNvPr id="35" name="Text 32"/>
          <p:cNvSpPr/>
          <p:nvPr/>
        </p:nvSpPr>
        <p:spPr>
          <a:xfrm>
            <a:off x="3813048" y="4873752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 Sekali</a:t>
            </a:r>
            <a:endParaRPr lang="en-US" sz="1280" dirty="0"/>
          </a:p>
        </p:txBody>
      </p:sp>
      <p:sp>
        <p:nvSpPr>
          <p:cNvPr id="36" name="Text 33"/>
          <p:cNvSpPr/>
          <p:nvPr/>
        </p:nvSpPr>
        <p:spPr>
          <a:xfrm>
            <a:off x="4727448" y="4873752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Unggul</a:t>
            </a:r>
            <a:endParaRPr lang="en-US" sz="1280" dirty="0"/>
          </a:p>
        </p:txBody>
      </p:sp>
      <p:sp>
        <p:nvSpPr>
          <p:cNvPr id="37" name="Text 34"/>
          <p:cNvSpPr/>
          <p:nvPr/>
        </p:nvSpPr>
        <p:spPr>
          <a:xfrm>
            <a:off x="6199632" y="276148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4B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Program baru/status awal yang perlu dikawal</a:t>
            </a:r>
            <a:endParaRPr lang="en-US" sz="2000" dirty="0"/>
          </a:p>
        </p:txBody>
      </p:sp>
      <p:sp>
        <p:nvSpPr>
          <p:cNvPr id="38" name="Text 35"/>
          <p:cNvSpPr/>
          <p:nvPr/>
        </p:nvSpPr>
        <p:spPr>
          <a:xfrm>
            <a:off x="6199632" y="3136392"/>
            <a:ext cx="68580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</a:t>
            </a:r>
            <a:endParaRPr lang="en-US" sz="1280" dirty="0"/>
          </a:p>
        </p:txBody>
      </p:sp>
      <p:sp>
        <p:nvSpPr>
          <p:cNvPr id="39" name="Text 36"/>
          <p:cNvSpPr/>
          <p:nvPr/>
        </p:nvSpPr>
        <p:spPr>
          <a:xfrm>
            <a:off x="6885432" y="3136392"/>
            <a:ext cx="246888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Studi</a:t>
            </a:r>
            <a:endParaRPr lang="en-US" sz="1280" dirty="0"/>
          </a:p>
        </p:txBody>
      </p:sp>
      <p:sp>
        <p:nvSpPr>
          <p:cNvPr id="40" name="Text 37"/>
          <p:cNvSpPr/>
          <p:nvPr/>
        </p:nvSpPr>
        <p:spPr>
          <a:xfrm>
            <a:off x="9354312" y="3136392"/>
            <a:ext cx="91440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Jenjang</a:t>
            </a:r>
            <a:endParaRPr lang="en-US" sz="1280" dirty="0"/>
          </a:p>
        </p:txBody>
      </p:sp>
      <p:sp>
        <p:nvSpPr>
          <p:cNvPr id="41" name="Text 38"/>
          <p:cNvSpPr/>
          <p:nvPr/>
        </p:nvSpPr>
        <p:spPr>
          <a:xfrm>
            <a:off x="10268712" y="3136392"/>
            <a:ext cx="1097280" cy="329184"/>
          </a:xfrm>
          <a:prstGeom prst="rect">
            <a:avLst/>
          </a:prstGeom>
          <a:solidFill>
            <a:srgbClr val="0B4B36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1280" dirty="0"/>
          </a:p>
        </p:txBody>
      </p:sp>
      <p:sp>
        <p:nvSpPr>
          <p:cNvPr id="42" name="Text 39"/>
          <p:cNvSpPr/>
          <p:nvPr/>
        </p:nvSpPr>
        <p:spPr>
          <a:xfrm>
            <a:off x="6199632" y="3483864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80" dirty="0"/>
          </a:p>
        </p:txBody>
      </p:sp>
      <p:sp>
        <p:nvSpPr>
          <p:cNvPr id="43" name="Text 40"/>
          <p:cNvSpPr/>
          <p:nvPr/>
        </p:nvSpPr>
        <p:spPr>
          <a:xfrm>
            <a:off x="6885432" y="3483864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Teknik Kimia</a:t>
            </a:r>
            <a:endParaRPr lang="en-US" sz="1280" dirty="0"/>
          </a:p>
        </p:txBody>
      </p:sp>
      <p:sp>
        <p:nvSpPr>
          <p:cNvPr id="44" name="Text 41"/>
          <p:cNvSpPr/>
          <p:nvPr/>
        </p:nvSpPr>
        <p:spPr>
          <a:xfrm>
            <a:off x="9354312" y="3483864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S1</a:t>
            </a:r>
            <a:endParaRPr lang="en-US" sz="1280" dirty="0"/>
          </a:p>
        </p:txBody>
      </p:sp>
      <p:sp>
        <p:nvSpPr>
          <p:cNvPr id="45" name="Text 42"/>
          <p:cNvSpPr/>
          <p:nvPr/>
        </p:nvSpPr>
        <p:spPr>
          <a:xfrm>
            <a:off x="10268712" y="3483864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 Sekali</a:t>
            </a:r>
            <a:endParaRPr lang="en-US" sz="1280" dirty="0"/>
          </a:p>
        </p:txBody>
      </p:sp>
      <p:sp>
        <p:nvSpPr>
          <p:cNvPr id="46" name="Text 43"/>
          <p:cNvSpPr/>
          <p:nvPr/>
        </p:nvSpPr>
        <p:spPr>
          <a:xfrm>
            <a:off x="6199632" y="3831336"/>
            <a:ext cx="6858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80" dirty="0"/>
          </a:p>
        </p:txBody>
      </p:sp>
      <p:sp>
        <p:nvSpPr>
          <p:cNvPr id="47" name="Text 44"/>
          <p:cNvSpPr/>
          <p:nvPr/>
        </p:nvSpPr>
        <p:spPr>
          <a:xfrm>
            <a:off x="6885432" y="3831336"/>
            <a:ext cx="24688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Anestesiologi dan Terapi Intensif</a:t>
            </a:r>
            <a:endParaRPr lang="en-US" sz="1280" dirty="0"/>
          </a:p>
        </p:txBody>
      </p:sp>
      <p:sp>
        <p:nvSpPr>
          <p:cNvPr id="48" name="Text 45"/>
          <p:cNvSpPr/>
          <p:nvPr/>
        </p:nvSpPr>
        <p:spPr>
          <a:xfrm>
            <a:off x="9354312" y="3831336"/>
            <a:ext cx="9144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Spesialis</a:t>
            </a:r>
            <a:endParaRPr lang="en-US" sz="1280" dirty="0"/>
          </a:p>
        </p:txBody>
      </p:sp>
      <p:sp>
        <p:nvSpPr>
          <p:cNvPr id="49" name="Text 46"/>
          <p:cNvSpPr/>
          <p:nvPr/>
        </p:nvSpPr>
        <p:spPr>
          <a:xfrm>
            <a:off x="10268712" y="3831336"/>
            <a:ext cx="10972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Belum Terakreditasi</a:t>
            </a:r>
            <a:endParaRPr lang="en-US" sz="1280" dirty="0"/>
          </a:p>
        </p:txBody>
      </p:sp>
      <p:sp>
        <p:nvSpPr>
          <p:cNvPr id="50" name="Text 47"/>
          <p:cNvSpPr/>
          <p:nvPr/>
        </p:nvSpPr>
        <p:spPr>
          <a:xfrm>
            <a:off x="6199632" y="4178808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80" dirty="0"/>
          </a:p>
        </p:txBody>
      </p:sp>
      <p:sp>
        <p:nvSpPr>
          <p:cNvPr id="51" name="Text 48"/>
          <p:cNvSpPr/>
          <p:nvPr/>
        </p:nvSpPr>
        <p:spPr>
          <a:xfrm>
            <a:off x="6885432" y="4178808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Obstetri dan Ginekologi</a:t>
            </a:r>
            <a:endParaRPr lang="en-US" sz="1280" dirty="0"/>
          </a:p>
        </p:txBody>
      </p:sp>
      <p:sp>
        <p:nvSpPr>
          <p:cNvPr id="52" name="Text 49"/>
          <p:cNvSpPr/>
          <p:nvPr/>
        </p:nvSpPr>
        <p:spPr>
          <a:xfrm>
            <a:off x="9354312" y="4178808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Spesialis</a:t>
            </a:r>
            <a:endParaRPr lang="en-US" sz="1280" dirty="0"/>
          </a:p>
        </p:txBody>
      </p:sp>
      <p:sp>
        <p:nvSpPr>
          <p:cNvPr id="53" name="Text 50"/>
          <p:cNvSpPr/>
          <p:nvPr/>
        </p:nvSpPr>
        <p:spPr>
          <a:xfrm>
            <a:off x="10268712" y="4178808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Belum Terakreditasi</a:t>
            </a:r>
            <a:endParaRPr lang="en-US" sz="1280" dirty="0"/>
          </a:p>
        </p:txBody>
      </p:sp>
      <p:sp>
        <p:nvSpPr>
          <p:cNvPr id="54" name="Text 51"/>
          <p:cNvSpPr/>
          <p:nvPr/>
        </p:nvSpPr>
        <p:spPr>
          <a:xfrm>
            <a:off x="6199632" y="4526280"/>
            <a:ext cx="6858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80" dirty="0"/>
          </a:p>
        </p:txBody>
      </p:sp>
      <p:sp>
        <p:nvSpPr>
          <p:cNvPr id="55" name="Text 52"/>
          <p:cNvSpPr/>
          <p:nvPr/>
        </p:nvSpPr>
        <p:spPr>
          <a:xfrm>
            <a:off x="6885432" y="4526280"/>
            <a:ext cx="24688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Penyakit Dalam</a:t>
            </a:r>
            <a:endParaRPr lang="en-US" sz="1280" dirty="0"/>
          </a:p>
        </p:txBody>
      </p:sp>
      <p:sp>
        <p:nvSpPr>
          <p:cNvPr id="56" name="Text 53"/>
          <p:cNvSpPr/>
          <p:nvPr/>
        </p:nvSpPr>
        <p:spPr>
          <a:xfrm>
            <a:off x="9354312" y="4526280"/>
            <a:ext cx="91440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Spesialis</a:t>
            </a:r>
            <a:endParaRPr lang="en-US" sz="1280" dirty="0"/>
          </a:p>
        </p:txBody>
      </p:sp>
      <p:sp>
        <p:nvSpPr>
          <p:cNvPr id="57" name="Text 54"/>
          <p:cNvSpPr/>
          <p:nvPr/>
        </p:nvSpPr>
        <p:spPr>
          <a:xfrm>
            <a:off x="10268712" y="4526280"/>
            <a:ext cx="1097280" cy="329184"/>
          </a:xfrm>
          <a:prstGeom prst="rect">
            <a:avLst/>
          </a:prstGeom>
          <a:solidFill>
            <a:srgbClr val="F2F6ED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Belum Terakreditasi</a:t>
            </a:r>
            <a:endParaRPr lang="en-US" sz="1280" dirty="0"/>
          </a:p>
        </p:txBody>
      </p:sp>
      <p:sp>
        <p:nvSpPr>
          <p:cNvPr id="58" name="Text 55"/>
          <p:cNvSpPr/>
          <p:nvPr/>
        </p:nvSpPr>
        <p:spPr>
          <a:xfrm>
            <a:off x="6199632" y="4873752"/>
            <a:ext cx="6858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280" dirty="0"/>
          </a:p>
        </p:txBody>
      </p:sp>
      <p:sp>
        <p:nvSpPr>
          <p:cNvPr id="59" name="Text 56"/>
          <p:cNvSpPr/>
          <p:nvPr/>
        </p:nvSpPr>
        <p:spPr>
          <a:xfrm>
            <a:off x="6885432" y="4873752"/>
            <a:ext cx="24688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Sains Biomedis</a:t>
            </a:r>
            <a:endParaRPr lang="en-US" sz="1280" dirty="0"/>
          </a:p>
        </p:txBody>
      </p:sp>
      <p:sp>
        <p:nvSpPr>
          <p:cNvPr id="60" name="Text 57"/>
          <p:cNvSpPr/>
          <p:nvPr/>
        </p:nvSpPr>
        <p:spPr>
          <a:xfrm>
            <a:off x="9354312" y="4873752"/>
            <a:ext cx="91440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S2</a:t>
            </a:r>
            <a:endParaRPr lang="en-US" sz="1280" dirty="0"/>
          </a:p>
        </p:txBody>
      </p:sp>
      <p:sp>
        <p:nvSpPr>
          <p:cNvPr id="61" name="Text 58"/>
          <p:cNvSpPr/>
          <p:nvPr/>
        </p:nvSpPr>
        <p:spPr>
          <a:xfrm>
            <a:off x="10268712" y="4873752"/>
            <a:ext cx="1097280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9E2D4"/>
            </a:solidFill>
          </a:ln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Terakreditasi Pertama</a:t>
            </a:r>
            <a:endParaRPr lang="en-US" sz="1280" dirty="0"/>
          </a:p>
        </p:txBody>
      </p:sp>
      <p:sp>
        <p:nvSpPr>
          <p:cNvPr id="62" name="Text 59"/>
          <p:cNvSpPr/>
          <p:nvPr/>
        </p:nvSpPr>
        <p:spPr>
          <a:xfrm>
            <a:off x="713232" y="5504688"/>
            <a:ext cx="10561320" cy="621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Monitoring bulanan masa kedaluwarsa dan status asesmen lapangan.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Pendampingan data LKPS, bukti kinerja, kurikulum, tracer study, dan SPMI.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12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Klinik akreditasi lintas fakultas untuk prodi dengan risiko tertinggi.</a:t>
            </a:r>
            <a:endParaRPr lang="en-US" sz="1550" dirty="0"/>
          </a:p>
        </p:txBody>
      </p:sp>
      <p:sp>
        <p:nvSpPr>
          <p:cNvPr id="63" name="Text 60"/>
          <p:cNvSpPr/>
          <p:nvPr/>
        </p:nvSpPr>
        <p:spPr>
          <a:xfrm>
            <a:off x="502920" y="6547104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C82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Sumber data: LPMPP Unmul dan PDDIKTI, workbook akreditasi prodi 2022-2026; pembaruan 05 September 2026.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quin_slide8_correc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kreditasi_work/pdf_pages/page-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1121</Words>
  <Application>Microsoft Macintosh PowerPoint</Application>
  <PresentationFormat>Widescreen</PresentationFormat>
  <Paragraphs>213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Mulawarman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 Visi Misi Prof Abdunnur - Data Akreditasi 2026 Presisi</dc:title>
  <dc:subject>PPT presisi berbasis slide asli dengan sisipan data akreditasi prodi 2026</dc:subject>
  <dc:creator>OpenAI</dc:creator>
  <cp:lastModifiedBy>syaiful arif</cp:lastModifiedBy>
  <cp:revision>4</cp:revision>
  <dcterms:created xsi:type="dcterms:W3CDTF">2026-09-05T08:48:55Z</dcterms:created>
  <dcterms:modified xsi:type="dcterms:W3CDTF">2026-09-07T03:11:30Z</dcterms:modified>
</cp:coreProperties>
</file>