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56" r:id="rId2"/>
    <p:sldId id="257" r:id="rId3"/>
    <p:sldId id="276" r:id="rId4"/>
    <p:sldId id="288" r:id="rId5"/>
    <p:sldId id="277" r:id="rId6"/>
    <p:sldId id="279" r:id="rId7"/>
    <p:sldId id="280" r:id="rId8"/>
    <p:sldId id="281" r:id="rId9"/>
    <p:sldId id="282" r:id="rId10"/>
    <p:sldId id="283" r:id="rId11"/>
    <p:sldId id="284" r:id="rId12"/>
    <p:sldId id="285" r:id="rId13"/>
    <p:sldId id="286" r:id="rId14"/>
    <p:sldId id="289" r:id="rId15"/>
    <p:sldId id="290" r:id="rId16"/>
    <p:sldId id="287" r:id="rId17"/>
    <p:sldId id="275" r:id="rId18"/>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CC"/>
    <a:srgbClr val="33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1" d="100"/>
          <a:sy n="81" d="100"/>
        </p:scale>
        <p:origin x="648"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50602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39570337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2584054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324043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2500970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28200112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28603249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26743649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34216314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22790560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33666270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31611583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26678047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06B3F"/>
        </a:solidFill>
        <a:effectLst/>
      </p:bgPr>
    </p:bg>
    <p:spTree>
      <p:nvGrpSpPr>
        <p:cNvPr id="1" name=""/>
        <p:cNvGrpSpPr/>
        <p:nvPr/>
      </p:nvGrpSpPr>
      <p:grpSpPr>
        <a:xfrm>
          <a:off x="0" y="0"/>
          <a:ext cx="0" cy="0"/>
          <a:chOff x="0" y="0"/>
          <a:chExt cx="0" cy="0"/>
        </a:xfrm>
      </p:grpSpPr>
      <p:sp>
        <p:nvSpPr>
          <p:cNvPr id="2" name="Shape 0"/>
          <p:cNvSpPr/>
          <p:nvPr/>
        </p:nvSpPr>
        <p:spPr>
          <a:xfrm>
            <a:off x="-61307" y="-55880"/>
            <a:ext cx="12191695" cy="6858000"/>
          </a:xfrm>
          <a:prstGeom prst="rect">
            <a:avLst/>
          </a:prstGeom>
          <a:solidFill>
            <a:srgbClr val="006B3F"/>
          </a:solidFill>
          <a:ln w="12700">
            <a:solidFill>
              <a:srgbClr val="006B3F">
                <a:alpha val="0"/>
              </a:srgbClr>
            </a:solidFill>
            <a:prstDash val="solid"/>
          </a:ln>
        </p:spPr>
      </p:sp>
      <p:sp>
        <p:nvSpPr>
          <p:cNvPr id="3" name="Shape 1"/>
          <p:cNvSpPr/>
          <p:nvPr/>
        </p:nvSpPr>
        <p:spPr>
          <a:xfrm>
            <a:off x="-61612" y="5357368"/>
            <a:ext cx="12191695" cy="1444752"/>
          </a:xfrm>
          <a:prstGeom prst="rect">
            <a:avLst/>
          </a:prstGeom>
          <a:solidFill>
            <a:srgbClr val="12352D"/>
          </a:solidFill>
          <a:ln w="12700">
            <a:solidFill>
              <a:srgbClr val="12352D">
                <a:alpha val="0"/>
              </a:srgbClr>
            </a:solidFill>
            <a:prstDash val="solid"/>
          </a:ln>
        </p:spPr>
      </p:sp>
      <p:sp>
        <p:nvSpPr>
          <p:cNvPr id="4" name="Shape 2"/>
          <p:cNvSpPr/>
          <p:nvPr/>
        </p:nvSpPr>
        <p:spPr>
          <a:xfrm>
            <a:off x="-61612" y="5229352"/>
            <a:ext cx="12191695" cy="118872"/>
          </a:xfrm>
          <a:prstGeom prst="rect">
            <a:avLst/>
          </a:prstGeom>
          <a:solidFill>
            <a:srgbClr val="F2B705"/>
          </a:solidFill>
          <a:ln w="12700">
            <a:solidFill>
              <a:srgbClr val="F2B705">
                <a:alpha val="0"/>
              </a:srgbClr>
            </a:solidFill>
            <a:prstDash val="solid"/>
          </a:ln>
        </p:spPr>
      </p:sp>
      <p:pic>
        <p:nvPicPr>
          <p:cNvPr id="5" name="Image 0" descr="/mnt/data/unmul-20260408145731-e033c2.png"/>
          <p:cNvPicPr>
            <a:picLocks noChangeAspect="1"/>
          </p:cNvPicPr>
          <p:nvPr/>
        </p:nvPicPr>
        <p:blipFill>
          <a:blip r:embed="rId3"/>
          <a:stretch>
            <a:fillRect/>
          </a:stretch>
        </p:blipFill>
        <p:spPr>
          <a:xfrm>
            <a:off x="596756" y="383032"/>
            <a:ext cx="1143000" cy="1143000"/>
          </a:xfrm>
          <a:prstGeom prst="rect">
            <a:avLst/>
          </a:prstGeom>
        </p:spPr>
      </p:pic>
      <p:sp>
        <p:nvSpPr>
          <p:cNvPr id="6" name="Text 3"/>
          <p:cNvSpPr/>
          <p:nvPr/>
        </p:nvSpPr>
        <p:spPr>
          <a:xfrm>
            <a:off x="1858628" y="602488"/>
            <a:ext cx="7635568" cy="393192"/>
          </a:xfrm>
          <a:prstGeom prst="rect">
            <a:avLst/>
          </a:prstGeom>
          <a:noFill/>
          <a:ln/>
        </p:spPr>
        <p:txBody>
          <a:bodyPr wrap="square" lIns="0" tIns="0" rIns="0" bIns="0" rtlCol="0" anchor="ctr"/>
          <a:lstStyle/>
          <a:p>
            <a:pPr marL="0" indent="0">
              <a:buNone/>
            </a:pPr>
            <a:r>
              <a:rPr lang="en-US" sz="2400" b="1" dirty="0">
                <a:solidFill>
                  <a:srgbClr val="FFFFFF"/>
                </a:solidFill>
              </a:rPr>
              <a:t>RAPAT TERBUKA SENAT UNIVERSITAS MULAWARMAN</a:t>
            </a:r>
            <a:endParaRPr lang="en-US" sz="2400" dirty="0"/>
          </a:p>
        </p:txBody>
      </p:sp>
      <p:sp>
        <p:nvSpPr>
          <p:cNvPr id="7" name="Text 4"/>
          <p:cNvSpPr/>
          <p:nvPr/>
        </p:nvSpPr>
        <p:spPr>
          <a:xfrm>
            <a:off x="1858628" y="1053463"/>
            <a:ext cx="5486400" cy="164592"/>
          </a:xfrm>
          <a:prstGeom prst="rect">
            <a:avLst/>
          </a:prstGeom>
          <a:noFill/>
          <a:ln/>
        </p:spPr>
        <p:txBody>
          <a:bodyPr wrap="square" lIns="0" tIns="0" rIns="0" bIns="0" rtlCol="0" anchor="ctr"/>
          <a:lstStyle/>
          <a:p>
            <a:pPr marL="0" indent="0">
              <a:buNone/>
            </a:pPr>
            <a:r>
              <a:rPr lang="en-US" sz="1600">
                <a:solidFill>
                  <a:srgbClr val="D8F4E2"/>
                </a:solidFill>
              </a:rPr>
              <a:t>Selasa, 08 September 2026</a:t>
            </a:r>
            <a:endParaRPr lang="en-US" sz="1600" dirty="0"/>
          </a:p>
        </p:txBody>
      </p:sp>
      <p:sp>
        <p:nvSpPr>
          <p:cNvPr id="8" name="Text 5"/>
          <p:cNvSpPr/>
          <p:nvPr/>
        </p:nvSpPr>
        <p:spPr>
          <a:xfrm>
            <a:off x="651620" y="1772920"/>
            <a:ext cx="9052560" cy="1042416"/>
          </a:xfrm>
          <a:prstGeom prst="rect">
            <a:avLst/>
          </a:prstGeom>
          <a:noFill/>
          <a:ln/>
        </p:spPr>
        <p:txBody>
          <a:bodyPr wrap="square" lIns="0" tIns="0" rIns="0" bIns="0" rtlCol="0" anchor="ctr">
            <a:normAutofit/>
          </a:bodyPr>
          <a:lstStyle/>
          <a:p>
            <a:pPr marL="0" indent="0">
              <a:buNone/>
            </a:pPr>
            <a:r>
              <a:rPr lang="en-US" sz="3100" b="1" dirty="0">
                <a:solidFill>
                  <a:srgbClr val="FFFFFF"/>
                </a:solidFill>
                <a:latin typeface="Aptos Display" pitchFamily="34" charset="0"/>
                <a:ea typeface="Aptos Display" pitchFamily="34" charset="-122"/>
                <a:cs typeface="Aptos Display" pitchFamily="34" charset="-120"/>
              </a:rPr>
              <a:t>PENYAMPAIAN VISI, MISI</a:t>
            </a:r>
            <a:endParaRPr lang="en-US" sz="3100" dirty="0"/>
          </a:p>
          <a:p>
            <a:pPr marL="0" indent="0">
              <a:buNone/>
            </a:pPr>
            <a:r>
              <a:rPr lang="en-US" sz="3100" b="1" dirty="0">
                <a:solidFill>
                  <a:srgbClr val="FFFFFF"/>
                </a:solidFill>
                <a:latin typeface="Aptos Display" pitchFamily="34" charset="0"/>
                <a:ea typeface="Aptos Display" pitchFamily="34" charset="-122"/>
                <a:cs typeface="Aptos Display" pitchFamily="34" charset="-120"/>
              </a:rPr>
              <a:t>DAN PROGRAM KERJA</a:t>
            </a:r>
            <a:endParaRPr lang="en-US" sz="3100" dirty="0"/>
          </a:p>
        </p:txBody>
      </p:sp>
      <p:sp>
        <p:nvSpPr>
          <p:cNvPr id="9" name="Text 6"/>
          <p:cNvSpPr/>
          <p:nvPr/>
        </p:nvSpPr>
        <p:spPr>
          <a:xfrm>
            <a:off x="688196" y="2998216"/>
            <a:ext cx="6583680" cy="256032"/>
          </a:xfrm>
          <a:prstGeom prst="rect">
            <a:avLst/>
          </a:prstGeom>
          <a:noFill/>
          <a:ln/>
        </p:spPr>
        <p:txBody>
          <a:bodyPr wrap="square" lIns="0" tIns="0" rIns="0" bIns="0" rtlCol="0" anchor="ctr"/>
          <a:lstStyle/>
          <a:p>
            <a:pPr marL="0" indent="0">
              <a:buNone/>
            </a:pPr>
            <a:r>
              <a:rPr lang="en-US" sz="1500" b="1" dirty="0">
                <a:solidFill>
                  <a:srgbClr val="F2B705"/>
                </a:solidFill>
              </a:rPr>
              <a:t>BAKAL CALON REKTOR UNIVERSITAS MULAWARMAN</a:t>
            </a:r>
            <a:endParaRPr lang="en-US" sz="1500" dirty="0"/>
          </a:p>
        </p:txBody>
      </p:sp>
      <p:sp>
        <p:nvSpPr>
          <p:cNvPr id="10" name="Shape 7"/>
          <p:cNvSpPr/>
          <p:nvPr/>
        </p:nvSpPr>
        <p:spPr>
          <a:xfrm>
            <a:off x="688196" y="3491992"/>
            <a:ext cx="4434840" cy="566928"/>
          </a:xfrm>
          <a:prstGeom prst="roundRect">
            <a:avLst>
              <a:gd name="adj" fmla="val 12903"/>
            </a:avLst>
          </a:prstGeom>
          <a:solidFill>
            <a:srgbClr val="FFFFFF">
              <a:alpha val="90000"/>
            </a:srgbClr>
          </a:solidFill>
          <a:ln w="12700">
            <a:solidFill>
              <a:srgbClr val="FFFFFF">
                <a:alpha val="40000"/>
              </a:srgbClr>
            </a:solidFill>
            <a:prstDash val="solid"/>
          </a:ln>
        </p:spPr>
      </p:sp>
      <p:sp>
        <p:nvSpPr>
          <p:cNvPr id="11" name="Text 8"/>
          <p:cNvSpPr/>
          <p:nvPr/>
        </p:nvSpPr>
        <p:spPr>
          <a:xfrm>
            <a:off x="871076" y="3592576"/>
            <a:ext cx="5018827" cy="347472"/>
          </a:xfrm>
          <a:prstGeom prst="rect">
            <a:avLst/>
          </a:prstGeom>
          <a:noFill/>
          <a:ln/>
        </p:spPr>
        <p:txBody>
          <a:bodyPr wrap="square" lIns="0" tIns="0" rIns="0" bIns="0" rtlCol="0" anchor="ctr">
            <a:normAutofit/>
          </a:bodyPr>
          <a:lstStyle/>
          <a:p>
            <a:pPr marL="0" indent="0">
              <a:buNone/>
            </a:pPr>
            <a:r>
              <a:rPr lang="en-US" sz="1600" b="1"/>
              <a:t>Prof. Dr. Fahrul Agus, S.Si., M.T.</a:t>
            </a:r>
            <a:endParaRPr lang="en-US" sz="1600" dirty="0"/>
          </a:p>
        </p:txBody>
      </p:sp>
      <p:sp>
        <p:nvSpPr>
          <p:cNvPr id="12" name="Text 9"/>
          <p:cNvSpPr/>
          <p:nvPr/>
        </p:nvSpPr>
        <p:spPr>
          <a:xfrm>
            <a:off x="871076" y="3894328"/>
            <a:ext cx="4069080" cy="118872"/>
          </a:xfrm>
          <a:prstGeom prst="rect">
            <a:avLst/>
          </a:prstGeom>
          <a:noFill/>
          <a:ln/>
        </p:spPr>
        <p:txBody>
          <a:bodyPr wrap="square" lIns="0" tIns="0" rIns="0" bIns="0" rtlCol="0" anchor="ctr">
            <a:normAutofit lnSpcReduction="10000"/>
          </a:bodyPr>
          <a:lstStyle/>
          <a:p>
            <a:pPr marL="0" indent="0">
              <a:buNone/>
            </a:pPr>
            <a:r>
              <a:rPr lang="en-US" sz="800" dirty="0">
                <a:solidFill>
                  <a:srgbClr val="64748B"/>
                </a:solidFill>
              </a:rPr>
              <a:t>Fakultas Teknik (FT) • Periode 2026–2030</a:t>
            </a:r>
            <a:endParaRPr lang="en-US" sz="800" dirty="0"/>
          </a:p>
        </p:txBody>
      </p:sp>
      <p:pic>
        <p:nvPicPr>
          <p:cNvPr id="14" name="Image 2" descr="/mnt/data/diktisaintek-20260408145732-367e09.png"/>
          <p:cNvPicPr>
            <a:picLocks noChangeAspect="1"/>
          </p:cNvPicPr>
          <p:nvPr/>
        </p:nvPicPr>
        <p:blipFill>
          <a:blip r:embed="rId4"/>
          <a:stretch>
            <a:fillRect/>
          </a:stretch>
        </p:blipFill>
        <p:spPr>
          <a:xfrm>
            <a:off x="4383952" y="5723472"/>
            <a:ext cx="2426787" cy="717451"/>
          </a:xfrm>
          <a:prstGeom prst="rect">
            <a:avLst/>
          </a:prstGeom>
        </p:spPr>
      </p:pic>
      <p:pic>
        <p:nvPicPr>
          <p:cNvPr id="15" name="Image 3" descr="/mnt/data/unmul-20260408145731-e033c2.png"/>
          <p:cNvPicPr>
            <a:picLocks noChangeAspect="1"/>
          </p:cNvPicPr>
          <p:nvPr/>
        </p:nvPicPr>
        <p:blipFill>
          <a:blip r:embed="rId3"/>
          <a:stretch>
            <a:fillRect/>
          </a:stretch>
        </p:blipFill>
        <p:spPr>
          <a:xfrm>
            <a:off x="1443461" y="5659120"/>
            <a:ext cx="799730" cy="799730"/>
          </a:xfrm>
          <a:prstGeom prst="rect">
            <a:avLst/>
          </a:prstGeom>
        </p:spPr>
      </p:pic>
      <p:pic>
        <p:nvPicPr>
          <p:cNvPr id="16" name="Image 4" descr="/mnt/data/logo-unggul-20260408145732-41a84d.png"/>
          <p:cNvPicPr>
            <a:picLocks noChangeAspect="1"/>
          </p:cNvPicPr>
          <p:nvPr/>
        </p:nvPicPr>
        <p:blipFill>
          <a:blip r:embed="rId5"/>
          <a:stretch>
            <a:fillRect/>
          </a:stretch>
        </p:blipFill>
        <p:spPr>
          <a:xfrm>
            <a:off x="7036157" y="5730161"/>
            <a:ext cx="1627783" cy="680878"/>
          </a:xfrm>
          <a:prstGeom prst="rect">
            <a:avLst/>
          </a:prstGeom>
        </p:spPr>
      </p:pic>
      <p:pic>
        <p:nvPicPr>
          <p:cNvPr id="17" name="Image 5" descr="/mnt/data/blu-20260408145731-85748a.png"/>
          <p:cNvPicPr>
            <a:picLocks noChangeAspect="1"/>
          </p:cNvPicPr>
          <p:nvPr/>
        </p:nvPicPr>
        <p:blipFill>
          <a:blip r:embed="rId6"/>
          <a:stretch>
            <a:fillRect/>
          </a:stretch>
        </p:blipFill>
        <p:spPr>
          <a:xfrm>
            <a:off x="2435690" y="5659120"/>
            <a:ext cx="799730" cy="799730"/>
          </a:xfrm>
          <a:prstGeom prst="rect">
            <a:avLst/>
          </a:prstGeom>
        </p:spPr>
      </p:pic>
      <p:pic>
        <p:nvPicPr>
          <p:cNvPr id="18" name="Image 6" descr="/mnt/data/dies-natalis-20260408145732-edfb3f.png"/>
          <p:cNvPicPr>
            <a:picLocks noChangeAspect="1"/>
          </p:cNvPicPr>
          <p:nvPr/>
        </p:nvPicPr>
        <p:blipFill>
          <a:blip r:embed="rId7"/>
          <a:stretch>
            <a:fillRect/>
          </a:stretch>
        </p:blipFill>
        <p:spPr>
          <a:xfrm>
            <a:off x="3427919" y="5659120"/>
            <a:ext cx="730615" cy="908939"/>
          </a:xfrm>
          <a:prstGeom prst="rect">
            <a:avLst/>
          </a:prstGeom>
        </p:spPr>
      </p:pic>
      <p:sp>
        <p:nvSpPr>
          <p:cNvPr id="20" name="Text 11"/>
          <p:cNvSpPr/>
          <p:nvPr/>
        </p:nvSpPr>
        <p:spPr>
          <a:xfrm>
            <a:off x="10161380" y="6034024"/>
            <a:ext cx="1097280" cy="320040"/>
          </a:xfrm>
          <a:prstGeom prst="rect">
            <a:avLst/>
          </a:prstGeom>
          <a:noFill/>
          <a:ln/>
        </p:spPr>
        <p:txBody>
          <a:bodyPr wrap="square" lIns="0" tIns="0" rIns="0" bIns="0" rtlCol="0" anchor="ctr"/>
          <a:lstStyle/>
          <a:p>
            <a:pPr marL="0" indent="0" algn="r">
              <a:buNone/>
            </a:pPr>
            <a:r>
              <a:rPr lang="en-US" sz="1800" b="1" dirty="0">
                <a:solidFill>
                  <a:srgbClr val="F2B705"/>
                </a:solidFill>
              </a:rPr>
              <a:t>2026</a:t>
            </a:r>
            <a:endParaRPr lang="en-US" sz="1800" dirty="0"/>
          </a:p>
        </p:txBody>
      </p:sp>
      <p:pic>
        <p:nvPicPr>
          <p:cNvPr id="21" name="Picture 20">
            <a:extLst>
              <a:ext uri="{FF2B5EF4-FFF2-40B4-BE49-F238E27FC236}">
                <a16:creationId xmlns:a16="http://schemas.microsoft.com/office/drawing/2014/main" id="{2260286C-C259-2601-C534-F1ABA8FACC7C}"/>
              </a:ext>
            </a:extLst>
          </p:cNvPr>
          <p:cNvPicPr>
            <a:picLocks noChangeAspect="1"/>
          </p:cNvPicPr>
          <p:nvPr/>
        </p:nvPicPr>
        <p:blipFill>
          <a:blip r:embed="rId8"/>
          <a:stretch>
            <a:fillRect/>
          </a:stretch>
        </p:blipFill>
        <p:spPr>
          <a:xfrm>
            <a:off x="451232" y="5679879"/>
            <a:ext cx="799730" cy="799730"/>
          </a:xfrm>
          <a:prstGeom prst="rect">
            <a:avLst/>
          </a:prstGeom>
        </p:spPr>
      </p:pic>
      <p:pic>
        <p:nvPicPr>
          <p:cNvPr id="23" name="Picture 22">
            <a:extLst>
              <a:ext uri="{FF2B5EF4-FFF2-40B4-BE49-F238E27FC236}">
                <a16:creationId xmlns:a16="http://schemas.microsoft.com/office/drawing/2014/main" id="{E06B2552-1357-48FC-BAAE-738FB36906B7}"/>
              </a:ext>
            </a:extLst>
          </p:cNvPr>
          <p:cNvPicPr>
            <a:picLocks noChangeAspect="1"/>
          </p:cNvPicPr>
          <p:nvPr/>
        </p:nvPicPr>
        <p:blipFill>
          <a:blip r:embed="rId9"/>
          <a:stretch>
            <a:fillRect/>
          </a:stretch>
        </p:blipFill>
        <p:spPr>
          <a:xfrm>
            <a:off x="9402553" y="2073939"/>
            <a:ext cx="2029108" cy="258163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201168" cy="6858000"/>
          </a:xfrm>
          <a:prstGeom prst="rect">
            <a:avLst/>
          </a:prstGeom>
          <a:solidFill>
            <a:srgbClr val="006B3F"/>
          </a:solidFill>
          <a:ln w="12700">
            <a:solidFill>
              <a:srgbClr val="006B3F">
                <a:alpha val="0"/>
              </a:srgbClr>
            </a:solidFill>
            <a:prstDash val="solid"/>
          </a:ln>
        </p:spPr>
      </p:sp>
      <p:sp>
        <p:nvSpPr>
          <p:cNvPr id="3" name="Shape 1"/>
          <p:cNvSpPr/>
          <p:nvPr/>
        </p:nvSpPr>
        <p:spPr>
          <a:xfrm>
            <a:off x="201168" y="0"/>
            <a:ext cx="73152" cy="6858000"/>
          </a:xfrm>
          <a:prstGeom prst="rect">
            <a:avLst/>
          </a:prstGeom>
          <a:solidFill>
            <a:srgbClr val="F2B705"/>
          </a:solidFill>
          <a:ln w="12700">
            <a:solidFill>
              <a:srgbClr val="F2B705">
                <a:alpha val="0"/>
              </a:srgbClr>
            </a:solidFill>
            <a:prstDash val="solid"/>
          </a:ln>
        </p:spPr>
      </p:sp>
      <p:pic>
        <p:nvPicPr>
          <p:cNvPr id="4" name="Image 0" descr="/mnt/data/unmul-20260408145731-e033c2.png"/>
          <p:cNvPicPr>
            <a:picLocks noChangeAspect="1"/>
          </p:cNvPicPr>
          <p:nvPr/>
        </p:nvPicPr>
        <p:blipFill>
          <a:blip r:embed="rId3"/>
          <a:stretch>
            <a:fillRect/>
          </a:stretch>
        </p:blipFill>
        <p:spPr>
          <a:xfrm>
            <a:off x="475488" y="164592"/>
            <a:ext cx="411480" cy="411480"/>
          </a:xfrm>
          <a:prstGeom prst="rect">
            <a:avLst/>
          </a:prstGeom>
        </p:spPr>
      </p:pic>
      <p:sp>
        <p:nvSpPr>
          <p:cNvPr id="5" name="Text 2"/>
          <p:cNvSpPr/>
          <p:nvPr/>
        </p:nvSpPr>
        <p:spPr>
          <a:xfrm>
            <a:off x="1020318" y="274320"/>
            <a:ext cx="5075682" cy="210313"/>
          </a:xfrm>
          <a:prstGeom prst="rect">
            <a:avLst/>
          </a:prstGeom>
          <a:noFill/>
          <a:ln/>
        </p:spPr>
        <p:txBody>
          <a:bodyPr wrap="square" lIns="0" tIns="0" rIns="0" bIns="0" rtlCol="0" anchor="ctr"/>
          <a:lstStyle/>
          <a:p>
            <a:r>
              <a:rPr lang="en-US" sz="1400" b="1" dirty="0">
                <a:solidFill>
                  <a:srgbClr val="12352D"/>
                </a:solidFill>
              </a:rPr>
              <a:t>RAPAT TERBUKA SENAT UNIVERSITAS MULAWARMAN</a:t>
            </a:r>
            <a:endParaRPr lang="en-US" sz="1400" dirty="0"/>
          </a:p>
        </p:txBody>
      </p:sp>
      <p:sp>
        <p:nvSpPr>
          <p:cNvPr id="7" name="Text 4"/>
          <p:cNvSpPr/>
          <p:nvPr/>
        </p:nvSpPr>
        <p:spPr>
          <a:xfrm>
            <a:off x="11292840" y="192024"/>
            <a:ext cx="384048" cy="164592"/>
          </a:xfrm>
          <a:prstGeom prst="rect">
            <a:avLst/>
          </a:prstGeom>
          <a:noFill/>
          <a:ln/>
        </p:spPr>
        <p:txBody>
          <a:bodyPr wrap="square" lIns="0" tIns="0" rIns="0" bIns="0" rtlCol="0" anchor="ctr"/>
          <a:lstStyle/>
          <a:p>
            <a:pPr marL="0" indent="0" algn="r">
              <a:buNone/>
            </a:pPr>
            <a:fld id="{F16B8C58-2EC5-4ADB-9C4A-C42D0C0D4A24}" type="slidenum">
              <a:rPr lang="en-US" sz="1200" smtClean="0"/>
              <a:t>10</a:t>
            </a:fld>
            <a:endParaRPr lang="en-US" sz="1200" dirty="0"/>
          </a:p>
        </p:txBody>
      </p:sp>
      <p:sp>
        <p:nvSpPr>
          <p:cNvPr id="8" name="Shape 5"/>
          <p:cNvSpPr/>
          <p:nvPr/>
        </p:nvSpPr>
        <p:spPr>
          <a:xfrm>
            <a:off x="685800" y="6336792"/>
            <a:ext cx="10835640" cy="0"/>
          </a:xfrm>
          <a:prstGeom prst="line">
            <a:avLst/>
          </a:prstGeom>
          <a:noFill/>
          <a:ln w="10160">
            <a:solidFill>
              <a:srgbClr val="D6E8DD"/>
            </a:solidFill>
            <a:prstDash val="solid"/>
          </a:ln>
        </p:spPr>
      </p:sp>
      <p:sp>
        <p:nvSpPr>
          <p:cNvPr id="9" name="Text 6"/>
          <p:cNvSpPr/>
          <p:nvPr/>
        </p:nvSpPr>
        <p:spPr>
          <a:xfrm>
            <a:off x="685800" y="6446520"/>
            <a:ext cx="6949440" cy="164592"/>
          </a:xfrm>
          <a:prstGeom prst="rect">
            <a:avLst/>
          </a:prstGeom>
          <a:noFill/>
          <a:ln/>
        </p:spPr>
        <p:txBody>
          <a:bodyPr wrap="square" lIns="0" tIns="0" rIns="0" bIns="0" rtlCol="0" anchor="ctr"/>
          <a:lstStyle/>
          <a:p>
            <a:r>
              <a:rPr lang="en-US" sz="620" dirty="0">
                <a:solidFill>
                  <a:srgbClr val="64748B"/>
                </a:solidFill>
              </a:rPr>
              <a:t>Penyampaian Visi, Misi dan Program Kerja Bakal Calon Rektor • </a:t>
            </a:r>
            <a:r>
              <a:rPr lang="en-US" sz="620" dirty="0" err="1">
                <a:solidFill>
                  <a:srgbClr val="64748B"/>
                </a:solidFill>
              </a:rPr>
              <a:t>Rapat</a:t>
            </a:r>
            <a:r>
              <a:rPr lang="en-US" sz="620" dirty="0">
                <a:solidFill>
                  <a:srgbClr val="64748B"/>
                </a:solidFill>
              </a:rPr>
              <a:t> Terbuka Senat</a:t>
            </a:r>
            <a:endParaRPr lang="en-US" sz="620" dirty="0"/>
          </a:p>
        </p:txBody>
      </p:sp>
      <p:sp>
        <p:nvSpPr>
          <p:cNvPr id="10" name="Text 7"/>
          <p:cNvSpPr/>
          <p:nvPr/>
        </p:nvSpPr>
        <p:spPr>
          <a:xfrm>
            <a:off x="9189720" y="6446520"/>
            <a:ext cx="2359152" cy="164592"/>
          </a:xfrm>
          <a:prstGeom prst="rect">
            <a:avLst/>
          </a:prstGeom>
          <a:noFill/>
          <a:ln/>
        </p:spPr>
        <p:txBody>
          <a:bodyPr wrap="square" lIns="0" tIns="0" rIns="0" bIns="0" rtlCol="0" anchor="ctr"/>
          <a:lstStyle/>
          <a:p>
            <a:pPr marL="0" indent="0" algn="r">
              <a:buNone/>
            </a:pPr>
            <a:r>
              <a:rPr lang="en-US" sz="620" dirty="0">
                <a:solidFill>
                  <a:srgbClr val="64748B"/>
                </a:solidFill>
              </a:rPr>
              <a:t>Universitas Mulawarman</a:t>
            </a:r>
            <a:endParaRPr lang="en-US" sz="620" dirty="0"/>
          </a:p>
        </p:txBody>
      </p:sp>
      <p:sp>
        <p:nvSpPr>
          <p:cNvPr id="11" name="Text 8"/>
          <p:cNvSpPr/>
          <p:nvPr/>
        </p:nvSpPr>
        <p:spPr>
          <a:xfrm>
            <a:off x="681226" y="827978"/>
            <a:ext cx="10062974" cy="854282"/>
          </a:xfrm>
          <a:prstGeom prst="rect">
            <a:avLst/>
          </a:prstGeom>
          <a:noFill/>
          <a:ln/>
        </p:spPr>
        <p:txBody>
          <a:bodyPr wrap="square" lIns="0" tIns="0" rIns="0" bIns="0" rtlCol="0" anchor="ctr">
            <a:normAutofit fontScale="32500" lnSpcReduction="20000"/>
          </a:bodyPr>
          <a:lstStyle/>
          <a:p>
            <a:r>
              <a:rPr lang="en-ID" sz="9800" b="1">
                <a:solidFill>
                  <a:srgbClr val="339933"/>
                </a:solidFill>
              </a:rPr>
              <a:t>Misi 3: </a:t>
            </a:r>
            <a:r>
              <a:rPr kumimoji="0" lang="en-US" altLang="en-US" sz="9600" b="0" i="0" u="none" strike="noStrike" cap="none" normalizeH="0" baseline="0">
                <a:ln>
                  <a:noFill/>
                </a:ln>
                <a:solidFill>
                  <a:srgbClr val="0070C0"/>
                </a:solidFill>
                <a:effectLst/>
                <a:latin typeface="Corbel" panose="020B0503020204020204" pitchFamily="34" charset="0"/>
              </a:rPr>
              <a:t>Membangun tata kelola modern berbasis digital</a:t>
            </a:r>
            <a:r>
              <a:rPr lang="en-ID" sz="4000" b="1">
                <a:solidFill>
                  <a:srgbClr val="339933"/>
                </a:solidFill>
              </a:rPr>
              <a:t> </a:t>
            </a:r>
          </a:p>
        </p:txBody>
      </p:sp>
      <p:sp>
        <p:nvSpPr>
          <p:cNvPr id="6" name="TextBox 5">
            <a:extLst>
              <a:ext uri="{FF2B5EF4-FFF2-40B4-BE49-F238E27FC236}">
                <a16:creationId xmlns:a16="http://schemas.microsoft.com/office/drawing/2014/main" id="{B1A75D40-C44B-45E0-BF67-DEB76207762B}"/>
              </a:ext>
            </a:extLst>
          </p:cNvPr>
          <p:cNvSpPr txBox="1"/>
          <p:nvPr/>
        </p:nvSpPr>
        <p:spPr>
          <a:xfrm>
            <a:off x="580701" y="1827282"/>
            <a:ext cx="10591605" cy="830997"/>
          </a:xfrm>
          <a:prstGeom prst="rect">
            <a:avLst/>
          </a:prstGeom>
          <a:noFill/>
        </p:spPr>
        <p:txBody>
          <a:bodyPr wrap="square" rtlCol="0">
            <a:spAutoFit/>
          </a:bodyPr>
          <a:lstStyle/>
          <a:p>
            <a:r>
              <a:rPr lang="en-ID" sz="2400" b="1">
                <a:solidFill>
                  <a:schemeClr val="accent2">
                    <a:lumMod val="50000"/>
                  </a:schemeClr>
                </a:solidFill>
              </a:rPr>
              <a:t>Target:</a:t>
            </a:r>
            <a:r>
              <a:rPr lang="en-ID" sz="2400" b="1"/>
              <a:t> Smart Digital University, Smart Campus 5.0, 70% layanan akademik terintegrasi One Data, indeks kepuasan layanan digital ≥85%</a:t>
            </a:r>
          </a:p>
        </p:txBody>
      </p:sp>
      <p:sp>
        <p:nvSpPr>
          <p:cNvPr id="12" name="TextBox 11">
            <a:extLst>
              <a:ext uri="{FF2B5EF4-FFF2-40B4-BE49-F238E27FC236}">
                <a16:creationId xmlns:a16="http://schemas.microsoft.com/office/drawing/2014/main" id="{01AF759D-7B6B-4D73-AA31-1D3CFCDD85BE}"/>
              </a:ext>
            </a:extLst>
          </p:cNvPr>
          <p:cNvSpPr txBox="1"/>
          <p:nvPr/>
        </p:nvSpPr>
        <p:spPr>
          <a:xfrm>
            <a:off x="580702" y="3177282"/>
            <a:ext cx="10591605" cy="2308324"/>
          </a:xfrm>
          <a:prstGeom prst="rect">
            <a:avLst/>
          </a:prstGeom>
          <a:noFill/>
        </p:spPr>
        <p:txBody>
          <a:bodyPr wrap="square" rtlCol="0">
            <a:spAutoFit/>
          </a:bodyPr>
          <a:lstStyle/>
          <a:p>
            <a:pPr algn="l"/>
            <a:r>
              <a:rPr lang="en-ID" sz="2400" b="1" i="0">
                <a:solidFill>
                  <a:srgbClr val="7030A0"/>
                </a:solidFill>
                <a:effectLst/>
                <a:latin typeface="Sora"/>
              </a:rPr>
              <a:t>Program Kerja:</a:t>
            </a:r>
            <a:r>
              <a:rPr lang="en-ID" sz="2400" b="0" i="0">
                <a:solidFill>
                  <a:srgbClr val="7030A0"/>
                </a:solidFill>
                <a:effectLst/>
                <a:latin typeface="Sora"/>
              </a:rPr>
              <a:t> </a:t>
            </a:r>
          </a:p>
          <a:p>
            <a:pPr marL="342900" indent="-342900" algn="l">
              <a:buFont typeface="Wingdings" panose="05000000000000000000" pitchFamily="2" charset="2"/>
              <a:buChar char="Ø"/>
            </a:pPr>
            <a:r>
              <a:rPr lang="en-ID" sz="2400" b="0" i="0">
                <a:solidFill>
                  <a:srgbClr val="3D5C52"/>
                </a:solidFill>
                <a:effectLst/>
                <a:latin typeface="Sora"/>
              </a:rPr>
              <a:t>Mengembangkan One Data Unmul</a:t>
            </a:r>
          </a:p>
          <a:p>
            <a:pPr marL="342900" indent="-342900" algn="l">
              <a:buFont typeface="Wingdings" panose="05000000000000000000" pitchFamily="2" charset="2"/>
              <a:buChar char="Ø"/>
            </a:pPr>
            <a:r>
              <a:rPr lang="en-ID" sz="2400" b="0" i="0">
                <a:solidFill>
                  <a:srgbClr val="3D5C52"/>
                </a:solidFill>
                <a:effectLst/>
                <a:latin typeface="Sora"/>
              </a:rPr>
              <a:t>Membangun AI Academic Assistant</a:t>
            </a:r>
          </a:p>
          <a:p>
            <a:pPr marL="342900" indent="-342900" algn="l">
              <a:buFont typeface="Wingdings" panose="05000000000000000000" pitchFamily="2" charset="2"/>
              <a:buChar char="Ø"/>
            </a:pPr>
            <a:r>
              <a:rPr lang="en-ID" sz="2400" b="0" i="0">
                <a:solidFill>
                  <a:srgbClr val="3D5C52"/>
                </a:solidFill>
                <a:effectLst/>
                <a:latin typeface="Sora"/>
              </a:rPr>
              <a:t>Membangun Digital Twin Campus</a:t>
            </a:r>
          </a:p>
          <a:p>
            <a:pPr marL="342900" indent="-342900" algn="l">
              <a:buFont typeface="Wingdings" panose="05000000000000000000" pitchFamily="2" charset="2"/>
              <a:buChar char="Ø"/>
            </a:pPr>
            <a:r>
              <a:rPr lang="en-ID" sz="2400" b="0" i="0">
                <a:solidFill>
                  <a:srgbClr val="3D5C52"/>
                </a:solidFill>
                <a:effectLst/>
                <a:latin typeface="Sora"/>
              </a:rPr>
              <a:t>Membangun Smart Classroom, Smart Library &amp; Smart Administration</a:t>
            </a:r>
          </a:p>
          <a:p>
            <a:pPr marL="342900" indent="-342900" algn="l">
              <a:buFont typeface="Wingdings" panose="05000000000000000000" pitchFamily="2" charset="2"/>
              <a:buChar char="Ø"/>
            </a:pPr>
            <a:r>
              <a:rPr lang="en-ID" sz="2400" b="0" i="0">
                <a:solidFill>
                  <a:srgbClr val="3D5C52"/>
                </a:solidFill>
                <a:effectLst/>
                <a:latin typeface="Sora"/>
              </a:rPr>
              <a:t>Pengembangan BHPT Unmul dan Fakultas Baru</a:t>
            </a:r>
          </a:p>
        </p:txBody>
      </p:sp>
    </p:spTree>
    <p:extLst>
      <p:ext uri="{BB962C8B-B14F-4D97-AF65-F5344CB8AC3E}">
        <p14:creationId xmlns:p14="http://schemas.microsoft.com/office/powerpoint/2010/main" val="27952199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201168" cy="6858000"/>
          </a:xfrm>
          <a:prstGeom prst="rect">
            <a:avLst/>
          </a:prstGeom>
          <a:solidFill>
            <a:srgbClr val="006B3F"/>
          </a:solidFill>
          <a:ln w="12700">
            <a:solidFill>
              <a:srgbClr val="006B3F">
                <a:alpha val="0"/>
              </a:srgbClr>
            </a:solidFill>
            <a:prstDash val="solid"/>
          </a:ln>
        </p:spPr>
      </p:sp>
      <p:sp>
        <p:nvSpPr>
          <p:cNvPr id="3" name="Shape 1"/>
          <p:cNvSpPr/>
          <p:nvPr/>
        </p:nvSpPr>
        <p:spPr>
          <a:xfrm>
            <a:off x="201168" y="0"/>
            <a:ext cx="73152" cy="6858000"/>
          </a:xfrm>
          <a:prstGeom prst="rect">
            <a:avLst/>
          </a:prstGeom>
          <a:solidFill>
            <a:srgbClr val="F2B705"/>
          </a:solidFill>
          <a:ln w="12700">
            <a:solidFill>
              <a:srgbClr val="F2B705">
                <a:alpha val="0"/>
              </a:srgbClr>
            </a:solidFill>
            <a:prstDash val="solid"/>
          </a:ln>
        </p:spPr>
      </p:sp>
      <p:pic>
        <p:nvPicPr>
          <p:cNvPr id="4" name="Image 0" descr="/mnt/data/unmul-20260408145731-e033c2.png"/>
          <p:cNvPicPr>
            <a:picLocks noChangeAspect="1"/>
          </p:cNvPicPr>
          <p:nvPr/>
        </p:nvPicPr>
        <p:blipFill>
          <a:blip r:embed="rId3"/>
          <a:stretch>
            <a:fillRect/>
          </a:stretch>
        </p:blipFill>
        <p:spPr>
          <a:xfrm>
            <a:off x="475488" y="164592"/>
            <a:ext cx="411480" cy="411480"/>
          </a:xfrm>
          <a:prstGeom prst="rect">
            <a:avLst/>
          </a:prstGeom>
        </p:spPr>
      </p:pic>
      <p:sp>
        <p:nvSpPr>
          <p:cNvPr id="5" name="Text 2"/>
          <p:cNvSpPr/>
          <p:nvPr/>
        </p:nvSpPr>
        <p:spPr>
          <a:xfrm>
            <a:off x="1020318" y="274320"/>
            <a:ext cx="5075682" cy="210313"/>
          </a:xfrm>
          <a:prstGeom prst="rect">
            <a:avLst/>
          </a:prstGeom>
          <a:noFill/>
          <a:ln/>
        </p:spPr>
        <p:txBody>
          <a:bodyPr wrap="square" lIns="0" tIns="0" rIns="0" bIns="0" rtlCol="0" anchor="ctr"/>
          <a:lstStyle/>
          <a:p>
            <a:r>
              <a:rPr lang="en-US" sz="1400" b="1" dirty="0">
                <a:solidFill>
                  <a:srgbClr val="12352D"/>
                </a:solidFill>
              </a:rPr>
              <a:t>RAPAT TERBUKA SENAT UNIVERSITAS MULAWARMAN</a:t>
            </a:r>
            <a:endParaRPr lang="en-US" sz="1400" dirty="0"/>
          </a:p>
        </p:txBody>
      </p:sp>
      <p:sp>
        <p:nvSpPr>
          <p:cNvPr id="7" name="Text 4"/>
          <p:cNvSpPr/>
          <p:nvPr/>
        </p:nvSpPr>
        <p:spPr>
          <a:xfrm>
            <a:off x="11292840" y="192024"/>
            <a:ext cx="384048" cy="164592"/>
          </a:xfrm>
          <a:prstGeom prst="rect">
            <a:avLst/>
          </a:prstGeom>
          <a:noFill/>
          <a:ln/>
        </p:spPr>
        <p:txBody>
          <a:bodyPr wrap="square" lIns="0" tIns="0" rIns="0" bIns="0" rtlCol="0" anchor="ctr"/>
          <a:lstStyle/>
          <a:p>
            <a:pPr marL="0" indent="0" algn="r">
              <a:buNone/>
            </a:pPr>
            <a:fld id="{F16B8C58-2EC5-4ADB-9C4A-C42D0C0D4A24}" type="slidenum">
              <a:rPr lang="en-US" sz="1200" smtClean="0"/>
              <a:t>11</a:t>
            </a:fld>
            <a:endParaRPr lang="en-US" sz="1200" dirty="0"/>
          </a:p>
        </p:txBody>
      </p:sp>
      <p:sp>
        <p:nvSpPr>
          <p:cNvPr id="8" name="Shape 5"/>
          <p:cNvSpPr/>
          <p:nvPr/>
        </p:nvSpPr>
        <p:spPr>
          <a:xfrm>
            <a:off x="685800" y="6336792"/>
            <a:ext cx="10835640" cy="0"/>
          </a:xfrm>
          <a:prstGeom prst="line">
            <a:avLst/>
          </a:prstGeom>
          <a:noFill/>
          <a:ln w="10160">
            <a:solidFill>
              <a:srgbClr val="D6E8DD"/>
            </a:solidFill>
            <a:prstDash val="solid"/>
          </a:ln>
        </p:spPr>
      </p:sp>
      <p:sp>
        <p:nvSpPr>
          <p:cNvPr id="9" name="Text 6"/>
          <p:cNvSpPr/>
          <p:nvPr/>
        </p:nvSpPr>
        <p:spPr>
          <a:xfrm>
            <a:off x="685800" y="6446520"/>
            <a:ext cx="6949440" cy="164592"/>
          </a:xfrm>
          <a:prstGeom prst="rect">
            <a:avLst/>
          </a:prstGeom>
          <a:noFill/>
          <a:ln/>
        </p:spPr>
        <p:txBody>
          <a:bodyPr wrap="square" lIns="0" tIns="0" rIns="0" bIns="0" rtlCol="0" anchor="ctr"/>
          <a:lstStyle/>
          <a:p>
            <a:r>
              <a:rPr lang="en-US" sz="620" dirty="0">
                <a:solidFill>
                  <a:srgbClr val="64748B"/>
                </a:solidFill>
              </a:rPr>
              <a:t>Penyampaian Visi, Misi dan Program Kerja Bakal Calon Rektor • </a:t>
            </a:r>
            <a:r>
              <a:rPr lang="en-US" sz="620" dirty="0" err="1">
                <a:solidFill>
                  <a:srgbClr val="64748B"/>
                </a:solidFill>
              </a:rPr>
              <a:t>Rapat</a:t>
            </a:r>
            <a:r>
              <a:rPr lang="en-US" sz="620" dirty="0">
                <a:solidFill>
                  <a:srgbClr val="64748B"/>
                </a:solidFill>
              </a:rPr>
              <a:t> Terbuka Senat</a:t>
            </a:r>
            <a:endParaRPr lang="en-US" sz="620" dirty="0"/>
          </a:p>
        </p:txBody>
      </p:sp>
      <p:sp>
        <p:nvSpPr>
          <p:cNvPr id="10" name="Text 7"/>
          <p:cNvSpPr/>
          <p:nvPr/>
        </p:nvSpPr>
        <p:spPr>
          <a:xfrm>
            <a:off x="9189720" y="6446520"/>
            <a:ext cx="2359152" cy="164592"/>
          </a:xfrm>
          <a:prstGeom prst="rect">
            <a:avLst/>
          </a:prstGeom>
          <a:noFill/>
          <a:ln/>
        </p:spPr>
        <p:txBody>
          <a:bodyPr wrap="square" lIns="0" tIns="0" rIns="0" bIns="0" rtlCol="0" anchor="ctr"/>
          <a:lstStyle/>
          <a:p>
            <a:pPr marL="0" indent="0" algn="r">
              <a:buNone/>
            </a:pPr>
            <a:r>
              <a:rPr lang="en-US" sz="620" dirty="0">
                <a:solidFill>
                  <a:srgbClr val="64748B"/>
                </a:solidFill>
              </a:rPr>
              <a:t>Universitas Mulawarman</a:t>
            </a:r>
            <a:endParaRPr lang="en-US" sz="620" dirty="0"/>
          </a:p>
        </p:txBody>
      </p:sp>
      <p:sp>
        <p:nvSpPr>
          <p:cNvPr id="11" name="Text 8"/>
          <p:cNvSpPr/>
          <p:nvPr/>
        </p:nvSpPr>
        <p:spPr>
          <a:xfrm>
            <a:off x="681226" y="827978"/>
            <a:ext cx="10062974" cy="854282"/>
          </a:xfrm>
          <a:prstGeom prst="rect">
            <a:avLst/>
          </a:prstGeom>
          <a:noFill/>
          <a:ln/>
        </p:spPr>
        <p:txBody>
          <a:bodyPr wrap="square" lIns="0" tIns="0" rIns="0" bIns="0" rtlCol="0" anchor="ctr">
            <a:normAutofit fontScale="32500" lnSpcReduction="20000"/>
          </a:bodyPr>
          <a:lstStyle/>
          <a:p>
            <a:r>
              <a:rPr lang="en-ID" sz="9800" b="1">
                <a:solidFill>
                  <a:srgbClr val="339933"/>
                </a:solidFill>
              </a:rPr>
              <a:t>Misi 4: </a:t>
            </a:r>
            <a:r>
              <a:rPr kumimoji="0" lang="en-US" altLang="en-US" sz="9600" b="0" i="0" u="none" strike="noStrike" cap="none" normalizeH="0" baseline="0">
                <a:ln>
                  <a:noFill/>
                </a:ln>
                <a:solidFill>
                  <a:srgbClr val="0070C0"/>
                </a:solidFill>
                <a:effectLst/>
                <a:latin typeface="Corbel" panose="020B0503020204020204" pitchFamily="34" charset="0"/>
              </a:rPr>
              <a:t>Meningkatkan kolaborasi nasional dan internasional</a:t>
            </a:r>
            <a:r>
              <a:rPr lang="en-ID" sz="4000" b="1">
                <a:solidFill>
                  <a:srgbClr val="339933"/>
                </a:solidFill>
              </a:rPr>
              <a:t> </a:t>
            </a:r>
          </a:p>
        </p:txBody>
      </p:sp>
      <p:sp>
        <p:nvSpPr>
          <p:cNvPr id="6" name="TextBox 5">
            <a:extLst>
              <a:ext uri="{FF2B5EF4-FFF2-40B4-BE49-F238E27FC236}">
                <a16:creationId xmlns:a16="http://schemas.microsoft.com/office/drawing/2014/main" id="{B1A75D40-C44B-45E0-BF67-DEB76207762B}"/>
              </a:ext>
            </a:extLst>
          </p:cNvPr>
          <p:cNvSpPr txBox="1"/>
          <p:nvPr/>
        </p:nvSpPr>
        <p:spPr>
          <a:xfrm>
            <a:off x="582167" y="1934166"/>
            <a:ext cx="10591605" cy="830997"/>
          </a:xfrm>
          <a:prstGeom prst="rect">
            <a:avLst/>
          </a:prstGeom>
          <a:noFill/>
        </p:spPr>
        <p:txBody>
          <a:bodyPr wrap="square" rtlCol="0">
            <a:spAutoFit/>
          </a:bodyPr>
          <a:lstStyle/>
          <a:p>
            <a:r>
              <a:rPr lang="en-ID" sz="2400" b="1">
                <a:solidFill>
                  <a:schemeClr val="accent2">
                    <a:lumMod val="50000"/>
                  </a:schemeClr>
                </a:solidFill>
              </a:rPr>
              <a:t>Target:</a:t>
            </a:r>
            <a:r>
              <a:rPr lang="en-ID" sz="2400" b="1"/>
              <a:t> Internasionalisasi, mahasiswa asing meningkat 3x lipat, 20 visiting professor/tahun, 50 joint research internasional</a:t>
            </a:r>
          </a:p>
        </p:txBody>
      </p:sp>
      <p:sp>
        <p:nvSpPr>
          <p:cNvPr id="12" name="TextBox 11">
            <a:extLst>
              <a:ext uri="{FF2B5EF4-FFF2-40B4-BE49-F238E27FC236}">
                <a16:creationId xmlns:a16="http://schemas.microsoft.com/office/drawing/2014/main" id="{01AF759D-7B6B-4D73-AA31-1D3CFCDD85BE}"/>
              </a:ext>
            </a:extLst>
          </p:cNvPr>
          <p:cNvSpPr txBox="1"/>
          <p:nvPr/>
        </p:nvSpPr>
        <p:spPr>
          <a:xfrm>
            <a:off x="582167" y="3284166"/>
            <a:ext cx="9206345" cy="2800000"/>
          </a:xfrm>
          <a:prstGeom prst="rect">
            <a:avLst/>
          </a:prstGeom>
          <a:noFill/>
        </p:spPr>
        <p:txBody>
          <a:bodyPr wrap="square" rtlCol="0">
            <a:spAutoFit/>
          </a:bodyPr>
          <a:lstStyle/>
          <a:p>
            <a:pPr algn="l"/>
            <a:r>
              <a:rPr lang="en-ID" sz="2400" b="1" i="0">
                <a:solidFill>
                  <a:srgbClr val="7030A0"/>
                </a:solidFill>
                <a:effectLst/>
                <a:latin typeface="Sora"/>
              </a:rPr>
              <a:t>Program Kerja:</a:t>
            </a:r>
            <a:r>
              <a:rPr lang="en-ID" sz="2400" b="0" i="0">
                <a:solidFill>
                  <a:srgbClr val="7030A0"/>
                </a:solidFill>
                <a:effectLst/>
                <a:latin typeface="Sora"/>
              </a:rPr>
              <a:t> </a:t>
            </a:r>
          </a:p>
          <a:p>
            <a:pPr marL="342900" indent="-342900" algn="l">
              <a:buFont typeface="Wingdings" panose="05000000000000000000" pitchFamily="2" charset="2"/>
              <a:buChar char="ü"/>
            </a:pPr>
            <a:r>
              <a:rPr lang="en-ID" sz="2400" b="0" i="0">
                <a:solidFill>
                  <a:srgbClr val="3D5C52"/>
                </a:solidFill>
                <a:effectLst/>
                <a:latin typeface="Sora"/>
              </a:rPr>
              <a:t>Peningkatan mahasiswa asing</a:t>
            </a:r>
          </a:p>
          <a:p>
            <a:pPr marL="342900" indent="-342900" algn="l">
              <a:buFont typeface="Wingdings" panose="05000000000000000000" pitchFamily="2" charset="2"/>
              <a:buChar char="ü"/>
            </a:pPr>
            <a:r>
              <a:rPr lang="en-ID" sz="2400" b="0" i="0">
                <a:solidFill>
                  <a:srgbClr val="3D5C52"/>
                </a:solidFill>
                <a:effectLst/>
                <a:latin typeface="Sora"/>
              </a:rPr>
              <a:t>Peningkatan Visiting Professor</a:t>
            </a:r>
          </a:p>
          <a:p>
            <a:pPr marL="342900" indent="-342900" algn="l">
              <a:buFont typeface="Wingdings" panose="05000000000000000000" pitchFamily="2" charset="2"/>
              <a:buChar char="ü"/>
            </a:pPr>
            <a:r>
              <a:rPr lang="en-ID" sz="2400" b="0" i="0">
                <a:solidFill>
                  <a:srgbClr val="3D5C52"/>
                </a:solidFill>
                <a:effectLst/>
                <a:latin typeface="Sora"/>
              </a:rPr>
              <a:t>Membangun Joint Research dan Publication nasional dan internasional</a:t>
            </a:r>
          </a:p>
        </p:txBody>
      </p:sp>
    </p:spTree>
    <p:extLst>
      <p:ext uri="{BB962C8B-B14F-4D97-AF65-F5344CB8AC3E}">
        <p14:creationId xmlns:p14="http://schemas.microsoft.com/office/powerpoint/2010/main" val="18887767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201168" cy="6858000"/>
          </a:xfrm>
          <a:prstGeom prst="rect">
            <a:avLst/>
          </a:prstGeom>
          <a:solidFill>
            <a:srgbClr val="006B3F"/>
          </a:solidFill>
          <a:ln w="12700">
            <a:solidFill>
              <a:srgbClr val="006B3F">
                <a:alpha val="0"/>
              </a:srgbClr>
            </a:solidFill>
            <a:prstDash val="solid"/>
          </a:ln>
        </p:spPr>
      </p:sp>
      <p:sp>
        <p:nvSpPr>
          <p:cNvPr id="3" name="Shape 1"/>
          <p:cNvSpPr/>
          <p:nvPr/>
        </p:nvSpPr>
        <p:spPr>
          <a:xfrm>
            <a:off x="201168" y="0"/>
            <a:ext cx="73152" cy="6858000"/>
          </a:xfrm>
          <a:prstGeom prst="rect">
            <a:avLst/>
          </a:prstGeom>
          <a:solidFill>
            <a:srgbClr val="F2B705"/>
          </a:solidFill>
          <a:ln w="12700">
            <a:solidFill>
              <a:srgbClr val="F2B705">
                <a:alpha val="0"/>
              </a:srgbClr>
            </a:solidFill>
            <a:prstDash val="solid"/>
          </a:ln>
        </p:spPr>
      </p:sp>
      <p:pic>
        <p:nvPicPr>
          <p:cNvPr id="4" name="Image 0" descr="/mnt/data/unmul-20260408145731-e033c2.png"/>
          <p:cNvPicPr>
            <a:picLocks noChangeAspect="1"/>
          </p:cNvPicPr>
          <p:nvPr/>
        </p:nvPicPr>
        <p:blipFill>
          <a:blip r:embed="rId3"/>
          <a:stretch>
            <a:fillRect/>
          </a:stretch>
        </p:blipFill>
        <p:spPr>
          <a:xfrm>
            <a:off x="475488" y="164592"/>
            <a:ext cx="411480" cy="411480"/>
          </a:xfrm>
          <a:prstGeom prst="rect">
            <a:avLst/>
          </a:prstGeom>
        </p:spPr>
      </p:pic>
      <p:sp>
        <p:nvSpPr>
          <p:cNvPr id="5" name="Text 2"/>
          <p:cNvSpPr/>
          <p:nvPr/>
        </p:nvSpPr>
        <p:spPr>
          <a:xfrm>
            <a:off x="1020318" y="274320"/>
            <a:ext cx="5075682" cy="210313"/>
          </a:xfrm>
          <a:prstGeom prst="rect">
            <a:avLst/>
          </a:prstGeom>
          <a:noFill/>
          <a:ln/>
        </p:spPr>
        <p:txBody>
          <a:bodyPr wrap="square" lIns="0" tIns="0" rIns="0" bIns="0" rtlCol="0" anchor="ctr"/>
          <a:lstStyle/>
          <a:p>
            <a:r>
              <a:rPr lang="en-US" sz="1400" b="1" dirty="0">
                <a:solidFill>
                  <a:srgbClr val="12352D"/>
                </a:solidFill>
              </a:rPr>
              <a:t>RAPAT TERBUKA SENAT UNIVERSITAS MULAWARMAN</a:t>
            </a:r>
            <a:endParaRPr lang="en-US" sz="1400" dirty="0"/>
          </a:p>
        </p:txBody>
      </p:sp>
      <p:sp>
        <p:nvSpPr>
          <p:cNvPr id="7" name="Text 4"/>
          <p:cNvSpPr/>
          <p:nvPr/>
        </p:nvSpPr>
        <p:spPr>
          <a:xfrm>
            <a:off x="11292840" y="192024"/>
            <a:ext cx="384048" cy="164592"/>
          </a:xfrm>
          <a:prstGeom prst="rect">
            <a:avLst/>
          </a:prstGeom>
          <a:noFill/>
          <a:ln/>
        </p:spPr>
        <p:txBody>
          <a:bodyPr wrap="square" lIns="0" tIns="0" rIns="0" bIns="0" rtlCol="0" anchor="ctr"/>
          <a:lstStyle/>
          <a:p>
            <a:pPr marL="0" indent="0" algn="r">
              <a:buNone/>
            </a:pPr>
            <a:fld id="{F16B8C58-2EC5-4ADB-9C4A-C42D0C0D4A24}" type="slidenum">
              <a:rPr lang="en-US" sz="1200" smtClean="0"/>
              <a:t>12</a:t>
            </a:fld>
            <a:endParaRPr lang="en-US" sz="1200" dirty="0"/>
          </a:p>
        </p:txBody>
      </p:sp>
      <p:sp>
        <p:nvSpPr>
          <p:cNvPr id="8" name="Shape 5"/>
          <p:cNvSpPr/>
          <p:nvPr/>
        </p:nvSpPr>
        <p:spPr>
          <a:xfrm>
            <a:off x="685800" y="6336792"/>
            <a:ext cx="10835640" cy="0"/>
          </a:xfrm>
          <a:prstGeom prst="line">
            <a:avLst/>
          </a:prstGeom>
          <a:noFill/>
          <a:ln w="10160">
            <a:solidFill>
              <a:srgbClr val="D6E8DD"/>
            </a:solidFill>
            <a:prstDash val="solid"/>
          </a:ln>
        </p:spPr>
      </p:sp>
      <p:sp>
        <p:nvSpPr>
          <p:cNvPr id="9" name="Text 6"/>
          <p:cNvSpPr/>
          <p:nvPr/>
        </p:nvSpPr>
        <p:spPr>
          <a:xfrm>
            <a:off x="685800" y="6446520"/>
            <a:ext cx="6949440" cy="164592"/>
          </a:xfrm>
          <a:prstGeom prst="rect">
            <a:avLst/>
          </a:prstGeom>
          <a:noFill/>
          <a:ln/>
        </p:spPr>
        <p:txBody>
          <a:bodyPr wrap="square" lIns="0" tIns="0" rIns="0" bIns="0" rtlCol="0" anchor="ctr"/>
          <a:lstStyle/>
          <a:p>
            <a:r>
              <a:rPr lang="en-US" sz="620" dirty="0">
                <a:solidFill>
                  <a:srgbClr val="64748B"/>
                </a:solidFill>
              </a:rPr>
              <a:t>Penyampaian Visi, Misi dan Program Kerja Bakal Calon Rektor • </a:t>
            </a:r>
            <a:r>
              <a:rPr lang="en-US" sz="620" dirty="0" err="1">
                <a:solidFill>
                  <a:srgbClr val="64748B"/>
                </a:solidFill>
              </a:rPr>
              <a:t>Rapat</a:t>
            </a:r>
            <a:r>
              <a:rPr lang="en-US" sz="620" dirty="0">
                <a:solidFill>
                  <a:srgbClr val="64748B"/>
                </a:solidFill>
              </a:rPr>
              <a:t> Terbuka Senat</a:t>
            </a:r>
            <a:endParaRPr lang="en-US" sz="620" dirty="0"/>
          </a:p>
        </p:txBody>
      </p:sp>
      <p:sp>
        <p:nvSpPr>
          <p:cNvPr id="10" name="Text 7"/>
          <p:cNvSpPr/>
          <p:nvPr/>
        </p:nvSpPr>
        <p:spPr>
          <a:xfrm>
            <a:off x="9189720" y="6446520"/>
            <a:ext cx="2359152" cy="164592"/>
          </a:xfrm>
          <a:prstGeom prst="rect">
            <a:avLst/>
          </a:prstGeom>
          <a:noFill/>
          <a:ln/>
        </p:spPr>
        <p:txBody>
          <a:bodyPr wrap="square" lIns="0" tIns="0" rIns="0" bIns="0" rtlCol="0" anchor="ctr"/>
          <a:lstStyle/>
          <a:p>
            <a:pPr marL="0" indent="0" algn="r">
              <a:buNone/>
            </a:pPr>
            <a:r>
              <a:rPr lang="en-US" sz="620" dirty="0">
                <a:solidFill>
                  <a:srgbClr val="64748B"/>
                </a:solidFill>
              </a:rPr>
              <a:t>Universitas Mulawarman</a:t>
            </a:r>
            <a:endParaRPr lang="en-US" sz="620" dirty="0"/>
          </a:p>
        </p:txBody>
      </p:sp>
      <p:sp>
        <p:nvSpPr>
          <p:cNvPr id="11" name="Text 8"/>
          <p:cNvSpPr/>
          <p:nvPr/>
        </p:nvSpPr>
        <p:spPr>
          <a:xfrm>
            <a:off x="681226" y="827978"/>
            <a:ext cx="10062974" cy="854282"/>
          </a:xfrm>
          <a:prstGeom prst="rect">
            <a:avLst/>
          </a:prstGeom>
          <a:noFill/>
          <a:ln/>
        </p:spPr>
        <p:txBody>
          <a:bodyPr wrap="square" lIns="0" tIns="0" rIns="0" bIns="0" rtlCol="0" anchor="ctr">
            <a:normAutofit fontScale="55000" lnSpcReduction="20000"/>
          </a:bodyPr>
          <a:lstStyle/>
          <a:p>
            <a:r>
              <a:rPr lang="en-ID" sz="9800" b="1">
                <a:solidFill>
                  <a:srgbClr val="339933"/>
                </a:solidFill>
              </a:rPr>
              <a:t>Misi 5: </a:t>
            </a:r>
            <a:r>
              <a:rPr kumimoji="0" lang="en-US" altLang="en-US" sz="9600" b="0" i="0" u="none" strike="noStrike" cap="none" normalizeH="0" baseline="0">
                <a:ln>
                  <a:noFill/>
                </a:ln>
                <a:solidFill>
                  <a:srgbClr val="0070C0"/>
                </a:solidFill>
                <a:effectLst/>
                <a:latin typeface="Corbel" panose="020B0503020204020204" pitchFamily="34" charset="0"/>
              </a:rPr>
              <a:t>SDM Unggul dan Sejahtera</a:t>
            </a:r>
            <a:r>
              <a:rPr lang="en-ID" sz="4000" b="1">
                <a:solidFill>
                  <a:srgbClr val="339933"/>
                </a:solidFill>
              </a:rPr>
              <a:t> </a:t>
            </a:r>
          </a:p>
        </p:txBody>
      </p:sp>
      <p:sp>
        <p:nvSpPr>
          <p:cNvPr id="6" name="TextBox 5">
            <a:extLst>
              <a:ext uri="{FF2B5EF4-FFF2-40B4-BE49-F238E27FC236}">
                <a16:creationId xmlns:a16="http://schemas.microsoft.com/office/drawing/2014/main" id="{B1A75D40-C44B-45E0-BF67-DEB76207762B}"/>
              </a:ext>
            </a:extLst>
          </p:cNvPr>
          <p:cNvSpPr txBox="1"/>
          <p:nvPr/>
        </p:nvSpPr>
        <p:spPr>
          <a:xfrm>
            <a:off x="580701" y="1734111"/>
            <a:ext cx="10591605" cy="830997"/>
          </a:xfrm>
          <a:prstGeom prst="rect">
            <a:avLst/>
          </a:prstGeom>
          <a:noFill/>
        </p:spPr>
        <p:txBody>
          <a:bodyPr wrap="square" rtlCol="0">
            <a:spAutoFit/>
          </a:bodyPr>
          <a:lstStyle/>
          <a:p>
            <a:r>
              <a:rPr lang="en-ID" sz="2400" b="1">
                <a:solidFill>
                  <a:schemeClr val="accent2">
                    <a:lumMod val="50000"/>
                  </a:schemeClr>
                </a:solidFill>
              </a:rPr>
              <a:t>Target:</a:t>
            </a:r>
            <a:r>
              <a:rPr lang="en-ID" sz="2400" b="1"/>
              <a:t> SDM Excellence, 50 Guru Besar baru, 100 Doktor baru, indeks kepuasan pegawai ≥85%</a:t>
            </a:r>
          </a:p>
        </p:txBody>
      </p:sp>
      <p:sp>
        <p:nvSpPr>
          <p:cNvPr id="12" name="TextBox 11">
            <a:extLst>
              <a:ext uri="{FF2B5EF4-FFF2-40B4-BE49-F238E27FC236}">
                <a16:creationId xmlns:a16="http://schemas.microsoft.com/office/drawing/2014/main" id="{01AF759D-7B6B-4D73-AA31-1D3CFCDD85BE}"/>
              </a:ext>
            </a:extLst>
          </p:cNvPr>
          <p:cNvSpPr txBox="1"/>
          <p:nvPr/>
        </p:nvSpPr>
        <p:spPr>
          <a:xfrm>
            <a:off x="580701" y="2634111"/>
            <a:ext cx="10591605" cy="3000000"/>
          </a:xfrm>
          <a:prstGeom prst="rect">
            <a:avLst/>
          </a:prstGeom>
          <a:noFill/>
        </p:spPr>
        <p:txBody>
          <a:bodyPr wrap="square" rtlCol="0">
            <a:spAutoFit/>
          </a:bodyPr>
          <a:lstStyle/>
          <a:p>
            <a:pPr algn="l"/>
            <a:r>
              <a:rPr lang="en-ID" sz="2400" b="1" i="0">
                <a:solidFill>
                  <a:srgbClr val="7030A0"/>
                </a:solidFill>
                <a:effectLst/>
                <a:latin typeface="Sora"/>
              </a:rPr>
              <a:t>Program Kerja:</a:t>
            </a:r>
            <a:r>
              <a:rPr lang="en-ID" sz="2400" b="0" i="0">
                <a:solidFill>
                  <a:srgbClr val="7030A0"/>
                </a:solidFill>
                <a:effectLst/>
                <a:latin typeface="Sora"/>
              </a:rPr>
              <a:t> </a:t>
            </a:r>
          </a:p>
          <a:p>
            <a:pPr marL="342900" indent="-342900" algn="l">
              <a:buFont typeface="Wingdings" panose="05000000000000000000" pitchFamily="2" charset="2"/>
              <a:buChar char="v"/>
            </a:pPr>
            <a:r>
              <a:rPr lang="en-ID" sz="2400" b="0" i="0">
                <a:solidFill>
                  <a:srgbClr val="3D5C52"/>
                </a:solidFill>
                <a:effectLst/>
                <a:latin typeface="Sora"/>
              </a:rPr>
              <a:t>Percepatan Guru Besar dan Lektor Kepala</a:t>
            </a:r>
          </a:p>
          <a:p>
            <a:pPr marL="342900" indent="-342900" algn="l">
              <a:buFont typeface="Wingdings" panose="05000000000000000000" pitchFamily="2" charset="2"/>
              <a:buChar char="v"/>
            </a:pPr>
            <a:r>
              <a:rPr lang="en-ID" sz="2400" b="0" i="0">
                <a:solidFill>
                  <a:srgbClr val="3D5C52"/>
                </a:solidFill>
                <a:effectLst/>
                <a:latin typeface="Sora"/>
              </a:rPr>
              <a:t>Peningkatan Beasiswa Doktor</a:t>
            </a:r>
          </a:p>
          <a:p>
            <a:pPr marL="342900" indent="-342900" algn="l">
              <a:buFont typeface="Wingdings" panose="05000000000000000000" pitchFamily="2" charset="2"/>
              <a:buChar char="v"/>
            </a:pPr>
            <a:r>
              <a:rPr lang="en-ID" sz="2400" b="0" i="0">
                <a:solidFill>
                  <a:srgbClr val="3D5C52"/>
                </a:solidFill>
                <a:effectLst/>
                <a:latin typeface="Sora"/>
              </a:rPr>
              <a:t>Membangun Leadership Academy</a:t>
            </a:r>
          </a:p>
          <a:p>
            <a:pPr marL="342900" indent="-342900" algn="l">
              <a:buFont typeface="Wingdings" panose="05000000000000000000" pitchFamily="2" charset="2"/>
              <a:buChar char="v"/>
            </a:pPr>
            <a:r>
              <a:rPr lang="en-ID" sz="2400" b="0" i="0">
                <a:solidFill>
                  <a:srgbClr val="3D5C52"/>
                </a:solidFill>
                <a:effectLst/>
                <a:latin typeface="Sora"/>
              </a:rPr>
              <a:t>Perbesar Anggaran Remunerasi untuk Kesejahteraan pegawai yang berbasis kinerja</a:t>
            </a:r>
          </a:p>
          <a:p>
            <a:endParaRPr lang="en-ID" sz="2000" b="1"/>
          </a:p>
        </p:txBody>
      </p:sp>
    </p:spTree>
    <p:extLst>
      <p:ext uri="{BB962C8B-B14F-4D97-AF65-F5344CB8AC3E}">
        <p14:creationId xmlns:p14="http://schemas.microsoft.com/office/powerpoint/2010/main" val="23289602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201168" cy="6858000"/>
          </a:xfrm>
          <a:prstGeom prst="rect">
            <a:avLst/>
          </a:prstGeom>
          <a:solidFill>
            <a:srgbClr val="006B3F"/>
          </a:solidFill>
          <a:ln w="12700">
            <a:solidFill>
              <a:srgbClr val="006B3F">
                <a:alpha val="0"/>
              </a:srgbClr>
            </a:solidFill>
            <a:prstDash val="solid"/>
          </a:ln>
        </p:spPr>
      </p:sp>
      <p:sp>
        <p:nvSpPr>
          <p:cNvPr id="3" name="Shape 1"/>
          <p:cNvSpPr/>
          <p:nvPr/>
        </p:nvSpPr>
        <p:spPr>
          <a:xfrm>
            <a:off x="201168" y="0"/>
            <a:ext cx="73152" cy="6858000"/>
          </a:xfrm>
          <a:prstGeom prst="rect">
            <a:avLst/>
          </a:prstGeom>
          <a:solidFill>
            <a:srgbClr val="F2B705"/>
          </a:solidFill>
          <a:ln w="12700">
            <a:solidFill>
              <a:srgbClr val="F2B705">
                <a:alpha val="0"/>
              </a:srgbClr>
            </a:solidFill>
            <a:prstDash val="solid"/>
          </a:ln>
        </p:spPr>
      </p:sp>
      <p:pic>
        <p:nvPicPr>
          <p:cNvPr id="4" name="Image 0" descr="/mnt/data/unmul-20260408145731-e033c2.png"/>
          <p:cNvPicPr>
            <a:picLocks noChangeAspect="1"/>
          </p:cNvPicPr>
          <p:nvPr/>
        </p:nvPicPr>
        <p:blipFill>
          <a:blip r:embed="rId3"/>
          <a:stretch>
            <a:fillRect/>
          </a:stretch>
        </p:blipFill>
        <p:spPr>
          <a:xfrm>
            <a:off x="475488" y="164592"/>
            <a:ext cx="411480" cy="411480"/>
          </a:xfrm>
          <a:prstGeom prst="rect">
            <a:avLst/>
          </a:prstGeom>
        </p:spPr>
      </p:pic>
      <p:sp>
        <p:nvSpPr>
          <p:cNvPr id="5" name="Text 2"/>
          <p:cNvSpPr/>
          <p:nvPr/>
        </p:nvSpPr>
        <p:spPr>
          <a:xfrm>
            <a:off x="1020318" y="274320"/>
            <a:ext cx="5075682" cy="210313"/>
          </a:xfrm>
          <a:prstGeom prst="rect">
            <a:avLst/>
          </a:prstGeom>
          <a:noFill/>
          <a:ln/>
        </p:spPr>
        <p:txBody>
          <a:bodyPr wrap="square" lIns="0" tIns="0" rIns="0" bIns="0" rtlCol="0" anchor="ctr"/>
          <a:lstStyle/>
          <a:p>
            <a:r>
              <a:rPr lang="en-US" sz="1400" b="1" dirty="0">
                <a:solidFill>
                  <a:srgbClr val="12352D"/>
                </a:solidFill>
              </a:rPr>
              <a:t>RAPAT TERBUKA SENAT UNIVERSITAS MULAWARMAN</a:t>
            </a:r>
            <a:endParaRPr lang="en-US" sz="1400" dirty="0"/>
          </a:p>
        </p:txBody>
      </p:sp>
      <p:sp>
        <p:nvSpPr>
          <p:cNvPr id="7" name="Text 4"/>
          <p:cNvSpPr/>
          <p:nvPr/>
        </p:nvSpPr>
        <p:spPr>
          <a:xfrm>
            <a:off x="11292840" y="192024"/>
            <a:ext cx="384048" cy="164592"/>
          </a:xfrm>
          <a:prstGeom prst="rect">
            <a:avLst/>
          </a:prstGeom>
          <a:noFill/>
          <a:ln/>
        </p:spPr>
        <p:txBody>
          <a:bodyPr wrap="square" lIns="0" tIns="0" rIns="0" bIns="0" rtlCol="0" anchor="ctr"/>
          <a:lstStyle/>
          <a:p>
            <a:pPr marL="0" indent="0" algn="r">
              <a:buNone/>
            </a:pPr>
            <a:fld id="{F16B8C58-2EC5-4ADB-9C4A-C42D0C0D4A24}" type="slidenum">
              <a:rPr lang="en-US" sz="1200" smtClean="0"/>
              <a:t>13</a:t>
            </a:fld>
            <a:endParaRPr lang="en-US" sz="1200" dirty="0"/>
          </a:p>
        </p:txBody>
      </p:sp>
      <p:sp>
        <p:nvSpPr>
          <p:cNvPr id="8" name="Shape 5"/>
          <p:cNvSpPr/>
          <p:nvPr/>
        </p:nvSpPr>
        <p:spPr>
          <a:xfrm>
            <a:off x="685800" y="6336792"/>
            <a:ext cx="10835640" cy="0"/>
          </a:xfrm>
          <a:prstGeom prst="line">
            <a:avLst/>
          </a:prstGeom>
          <a:noFill/>
          <a:ln w="10160">
            <a:solidFill>
              <a:srgbClr val="D6E8DD"/>
            </a:solidFill>
            <a:prstDash val="solid"/>
          </a:ln>
        </p:spPr>
      </p:sp>
      <p:sp>
        <p:nvSpPr>
          <p:cNvPr id="9" name="Text 6"/>
          <p:cNvSpPr/>
          <p:nvPr/>
        </p:nvSpPr>
        <p:spPr>
          <a:xfrm>
            <a:off x="685800" y="6446520"/>
            <a:ext cx="6949440" cy="164592"/>
          </a:xfrm>
          <a:prstGeom prst="rect">
            <a:avLst/>
          </a:prstGeom>
          <a:noFill/>
          <a:ln/>
        </p:spPr>
        <p:txBody>
          <a:bodyPr wrap="square" lIns="0" tIns="0" rIns="0" bIns="0" rtlCol="0" anchor="ctr"/>
          <a:lstStyle/>
          <a:p>
            <a:r>
              <a:rPr lang="en-US" sz="620" dirty="0">
                <a:solidFill>
                  <a:srgbClr val="64748B"/>
                </a:solidFill>
              </a:rPr>
              <a:t>Penyampaian Visi, Misi dan Program Kerja Bakal Calon Rektor • </a:t>
            </a:r>
            <a:r>
              <a:rPr lang="en-US" sz="620" dirty="0" err="1">
                <a:solidFill>
                  <a:srgbClr val="64748B"/>
                </a:solidFill>
              </a:rPr>
              <a:t>Rapat</a:t>
            </a:r>
            <a:r>
              <a:rPr lang="en-US" sz="620" dirty="0">
                <a:solidFill>
                  <a:srgbClr val="64748B"/>
                </a:solidFill>
              </a:rPr>
              <a:t> Terbuka Senat</a:t>
            </a:r>
            <a:endParaRPr lang="en-US" sz="620" dirty="0"/>
          </a:p>
        </p:txBody>
      </p:sp>
      <p:sp>
        <p:nvSpPr>
          <p:cNvPr id="10" name="Text 7"/>
          <p:cNvSpPr/>
          <p:nvPr/>
        </p:nvSpPr>
        <p:spPr>
          <a:xfrm>
            <a:off x="9189720" y="6446520"/>
            <a:ext cx="2359152" cy="164592"/>
          </a:xfrm>
          <a:prstGeom prst="rect">
            <a:avLst/>
          </a:prstGeom>
          <a:noFill/>
          <a:ln/>
        </p:spPr>
        <p:txBody>
          <a:bodyPr wrap="square" lIns="0" tIns="0" rIns="0" bIns="0" rtlCol="0" anchor="ctr"/>
          <a:lstStyle/>
          <a:p>
            <a:pPr marL="0" indent="0" algn="r">
              <a:buNone/>
            </a:pPr>
            <a:r>
              <a:rPr lang="en-US" sz="620" dirty="0">
                <a:solidFill>
                  <a:srgbClr val="64748B"/>
                </a:solidFill>
              </a:rPr>
              <a:t>Universitas Mulawarman</a:t>
            </a:r>
            <a:endParaRPr lang="en-US" sz="620" dirty="0"/>
          </a:p>
        </p:txBody>
      </p:sp>
      <p:sp>
        <p:nvSpPr>
          <p:cNvPr id="11" name="Text 8"/>
          <p:cNvSpPr/>
          <p:nvPr/>
        </p:nvSpPr>
        <p:spPr>
          <a:xfrm>
            <a:off x="681226" y="827978"/>
            <a:ext cx="10062974" cy="854282"/>
          </a:xfrm>
          <a:prstGeom prst="rect">
            <a:avLst/>
          </a:prstGeom>
          <a:noFill/>
          <a:ln/>
        </p:spPr>
        <p:txBody>
          <a:bodyPr wrap="square" lIns="0" tIns="0" rIns="0" bIns="0" rtlCol="0" anchor="ctr">
            <a:normAutofit fontScale="47500" lnSpcReduction="20000"/>
          </a:bodyPr>
          <a:lstStyle/>
          <a:p>
            <a:r>
              <a:rPr lang="en-ID" sz="9800" b="1">
                <a:solidFill>
                  <a:srgbClr val="339933"/>
                </a:solidFill>
              </a:rPr>
              <a:t>Misi 6: </a:t>
            </a:r>
            <a:r>
              <a:rPr kumimoji="0" lang="en-US" altLang="en-US" sz="9600" b="0" i="0" u="none" strike="noStrike" cap="none" normalizeH="0" baseline="0">
                <a:ln>
                  <a:noFill/>
                </a:ln>
                <a:solidFill>
                  <a:srgbClr val="0070C0"/>
                </a:solidFill>
                <a:effectLst/>
                <a:latin typeface="Corbel" panose="020B0503020204020204" pitchFamily="34" charset="0"/>
              </a:rPr>
              <a:t>Membangun Unmul Berdampak</a:t>
            </a:r>
            <a:endParaRPr lang="en-US" sz="9600">
              <a:solidFill>
                <a:srgbClr val="0070C0"/>
              </a:solidFill>
              <a:latin typeface="Corbel" panose="020B0503020204020204" pitchFamily="34" charset="0"/>
            </a:endParaRPr>
          </a:p>
          <a:p>
            <a:r>
              <a:rPr lang="en-ID" sz="4000" b="1">
                <a:solidFill>
                  <a:srgbClr val="339933"/>
                </a:solidFill>
              </a:rPr>
              <a:t> </a:t>
            </a:r>
          </a:p>
        </p:txBody>
      </p:sp>
      <p:sp>
        <p:nvSpPr>
          <p:cNvPr id="6" name="TextBox 5">
            <a:extLst>
              <a:ext uri="{FF2B5EF4-FFF2-40B4-BE49-F238E27FC236}">
                <a16:creationId xmlns:a16="http://schemas.microsoft.com/office/drawing/2014/main" id="{B1A75D40-C44B-45E0-BF67-DEB76207762B}"/>
              </a:ext>
            </a:extLst>
          </p:cNvPr>
          <p:cNvSpPr txBox="1"/>
          <p:nvPr/>
        </p:nvSpPr>
        <p:spPr>
          <a:xfrm>
            <a:off x="580701" y="1734111"/>
            <a:ext cx="10591605" cy="830997"/>
          </a:xfrm>
          <a:prstGeom prst="rect">
            <a:avLst/>
          </a:prstGeom>
          <a:noFill/>
        </p:spPr>
        <p:txBody>
          <a:bodyPr wrap="square" rtlCol="0">
            <a:spAutoFit/>
          </a:bodyPr>
          <a:lstStyle/>
          <a:p>
            <a:r>
              <a:rPr lang="en-ID" sz="2400" b="1">
                <a:solidFill>
                  <a:schemeClr val="accent2">
                    <a:lumMod val="50000"/>
                  </a:schemeClr>
                </a:solidFill>
              </a:rPr>
              <a:t>Target:</a:t>
            </a:r>
            <a:r>
              <a:rPr lang="en-ID" sz="2400" b="1"/>
              <a:t> Unmul Berdampak Nyata bagi Masyarakat (pemberdayaan sosial dan lingkungan, melengkapi hilirisasi komersial di Misi 2)</a:t>
            </a:r>
          </a:p>
        </p:txBody>
      </p:sp>
      <p:sp>
        <p:nvSpPr>
          <p:cNvPr id="12" name="TextBox 11">
            <a:extLst>
              <a:ext uri="{FF2B5EF4-FFF2-40B4-BE49-F238E27FC236}">
                <a16:creationId xmlns:a16="http://schemas.microsoft.com/office/drawing/2014/main" id="{01AF759D-7B6B-4D73-AA31-1D3CFCDD85BE}"/>
              </a:ext>
            </a:extLst>
          </p:cNvPr>
          <p:cNvSpPr txBox="1"/>
          <p:nvPr/>
        </p:nvSpPr>
        <p:spPr>
          <a:xfrm>
            <a:off x="580701" y="2834111"/>
            <a:ext cx="9810208" cy="3000000"/>
          </a:xfrm>
          <a:prstGeom prst="rect">
            <a:avLst/>
          </a:prstGeom>
          <a:noFill/>
        </p:spPr>
        <p:txBody>
          <a:bodyPr wrap="square" rtlCol="0">
            <a:spAutoFit/>
          </a:bodyPr>
          <a:lstStyle/>
          <a:p>
            <a:pPr algn="l"/>
            <a:r>
              <a:rPr lang="en-ID" sz="2400" b="1" i="0">
                <a:solidFill>
                  <a:srgbClr val="7030A0"/>
                </a:solidFill>
                <a:effectLst/>
                <a:latin typeface="Sora"/>
              </a:rPr>
              <a:t>Program Kerja:</a:t>
            </a:r>
            <a:r>
              <a:rPr lang="en-ID" sz="2400" b="0" i="0">
                <a:solidFill>
                  <a:srgbClr val="7030A0"/>
                </a:solidFill>
                <a:effectLst/>
                <a:latin typeface="Sora"/>
              </a:rPr>
              <a:t> </a:t>
            </a:r>
          </a:p>
          <a:p>
            <a:pPr marL="342900" indent="-342900" algn="l">
              <a:buFont typeface="Wingdings" panose="05000000000000000000" pitchFamily="2" charset="2"/>
              <a:buChar char="Ø"/>
            </a:pPr>
            <a:r>
              <a:rPr lang="en-ID" sz="2400" b="0" i="0">
                <a:solidFill>
                  <a:srgbClr val="3D5C52"/>
                </a:solidFill>
                <a:effectLst/>
                <a:latin typeface="Sora"/>
              </a:rPr>
              <a:t>Peningkatan jumlah publikasi internasional bereputasi dan sitasinya</a:t>
            </a:r>
          </a:p>
          <a:p>
            <a:pPr marL="342900" indent="-342900" algn="l">
              <a:buFont typeface="Wingdings" panose="05000000000000000000" pitchFamily="2" charset="2"/>
              <a:buChar char="Ø"/>
            </a:pPr>
            <a:r>
              <a:rPr lang="en-ID" sz="2400" b="0" i="0">
                <a:solidFill>
                  <a:srgbClr val="3D5C52"/>
                </a:solidFill>
                <a:effectLst/>
                <a:latin typeface="Sora"/>
              </a:rPr>
              <a:t>Mengembangkan Desa Binaan dan UMKM Digital</a:t>
            </a:r>
          </a:p>
          <a:p>
            <a:pPr marL="342900" indent="-342900" algn="l">
              <a:buFont typeface="Wingdings" panose="05000000000000000000" pitchFamily="2" charset="2"/>
              <a:buChar char="Ø"/>
            </a:pPr>
            <a:r>
              <a:rPr lang="en-ID" sz="2400" b="0" i="0">
                <a:solidFill>
                  <a:srgbClr val="3D5C52"/>
                </a:solidFill>
                <a:effectLst/>
                <a:latin typeface="Sora"/>
              </a:rPr>
              <a:t>Basis Riset Energi, Teknologi, Kesehatan, Lingkungan,  Ketahanan Pangan dan Sosial Humaniora</a:t>
            </a:r>
          </a:p>
          <a:p>
            <a:pPr marL="342900" indent="-342900" algn="l">
              <a:buFont typeface="Wingdings" panose="05000000000000000000" pitchFamily="2" charset="2"/>
              <a:buChar char="Ø"/>
            </a:pPr>
            <a:r>
              <a:rPr lang="en-ID" sz="2400" b="0" i="0">
                <a:solidFill>
                  <a:srgbClr val="3D5C52"/>
                </a:solidFill>
                <a:effectLst/>
                <a:latin typeface="Sora"/>
              </a:rPr>
              <a:t>Pemberdayaan Masyarakat Lokal</a:t>
            </a:r>
          </a:p>
          <a:p>
            <a:endParaRPr lang="en-ID" sz="2000" b="1"/>
          </a:p>
        </p:txBody>
      </p:sp>
    </p:spTree>
    <p:extLst>
      <p:ext uri="{BB962C8B-B14F-4D97-AF65-F5344CB8AC3E}">
        <p14:creationId xmlns:p14="http://schemas.microsoft.com/office/powerpoint/2010/main" val="22329613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201168" cy="6858000"/>
          </a:xfrm>
          <a:prstGeom prst="rect">
            <a:avLst/>
          </a:prstGeom>
          <a:solidFill>
            <a:srgbClr val="006B3F"/>
          </a:solidFill>
          <a:ln w="12700">
            <a:solidFill>
              <a:srgbClr val="006B3F">
                <a:alpha val="0"/>
              </a:srgbClr>
            </a:solidFill>
            <a:prstDash val="solid"/>
          </a:ln>
        </p:spPr>
      </p:sp>
      <p:sp>
        <p:nvSpPr>
          <p:cNvPr id="3" name="Shape 1"/>
          <p:cNvSpPr/>
          <p:nvPr/>
        </p:nvSpPr>
        <p:spPr>
          <a:xfrm>
            <a:off x="201168" y="0"/>
            <a:ext cx="73152" cy="6858000"/>
          </a:xfrm>
          <a:prstGeom prst="rect">
            <a:avLst/>
          </a:prstGeom>
          <a:solidFill>
            <a:srgbClr val="F2B705"/>
          </a:solidFill>
          <a:ln w="12700">
            <a:solidFill>
              <a:srgbClr val="F2B705">
                <a:alpha val="0"/>
              </a:srgbClr>
            </a:solidFill>
            <a:prstDash val="solid"/>
          </a:ln>
        </p:spPr>
      </p:sp>
      <p:pic>
        <p:nvPicPr>
          <p:cNvPr id="4" name="Image 0" descr="/mnt/data/unmul-20260408145731-e033c2.png"/>
          <p:cNvPicPr>
            <a:picLocks noChangeAspect="1"/>
          </p:cNvPicPr>
          <p:nvPr/>
        </p:nvPicPr>
        <p:blipFill>
          <a:blip r:embed="rId2"/>
          <a:stretch>
            <a:fillRect/>
          </a:stretch>
        </p:blipFill>
        <p:spPr>
          <a:xfrm>
            <a:off x="475488" y="164592"/>
            <a:ext cx="411480" cy="411480"/>
          </a:xfrm>
          <a:prstGeom prst="rect">
            <a:avLst/>
          </a:prstGeom>
        </p:spPr>
      </p:pic>
      <p:sp>
        <p:nvSpPr>
          <p:cNvPr id="5" name="Text 2"/>
          <p:cNvSpPr/>
          <p:nvPr/>
        </p:nvSpPr>
        <p:spPr>
          <a:xfrm>
            <a:off x="1020318" y="274320"/>
            <a:ext cx="5075682" cy="210313"/>
          </a:xfrm>
          <a:prstGeom prst="rect">
            <a:avLst/>
          </a:prstGeom>
          <a:noFill/>
          <a:ln/>
        </p:spPr>
        <p:txBody>
          <a:bodyPr wrap="square" lIns="0" tIns="0" rIns="0" bIns="0" rtlCol="0" anchor="ctr"/>
          <a:lstStyle/>
          <a:p>
            <a:r>
              <a:rPr lang="en-US" sz="1400" b="1" dirty="0">
                <a:solidFill>
                  <a:srgbClr val="12352D"/>
                </a:solidFill>
              </a:rPr>
              <a:t>RAPAT TERBUKA SENAT UNIVERSITAS MULAWARMAN</a:t>
            </a:r>
            <a:endParaRPr lang="en-US" sz="1400" dirty="0"/>
          </a:p>
        </p:txBody>
      </p:sp>
      <p:sp>
        <p:nvSpPr>
          <p:cNvPr id="7" name="Text 4"/>
          <p:cNvSpPr/>
          <p:nvPr/>
        </p:nvSpPr>
        <p:spPr>
          <a:xfrm>
            <a:off x="11292840" y="192024"/>
            <a:ext cx="384048" cy="164592"/>
          </a:xfrm>
          <a:prstGeom prst="rect">
            <a:avLst/>
          </a:prstGeom>
          <a:noFill/>
          <a:ln/>
        </p:spPr>
        <p:txBody>
          <a:bodyPr wrap="square" lIns="0" tIns="0" rIns="0" bIns="0" rtlCol="0" anchor="ctr"/>
          <a:lstStyle/>
          <a:p>
            <a:pPr marL="0" indent="0" algn="r">
              <a:buNone/>
            </a:pPr>
            <a:fld id="{F16B8C58-2EC5-4ADB-9C4A-C42D0C0D4A24}" type="slidenum">
              <a:rPr lang="en-US" sz="1200" smtClean="0"/>
              <a:t>14</a:t>
            </a:fld>
            <a:endParaRPr lang="en-US" sz="1200" dirty="0"/>
          </a:p>
        </p:txBody>
      </p:sp>
      <p:sp>
        <p:nvSpPr>
          <p:cNvPr id="8" name="Shape 5"/>
          <p:cNvSpPr/>
          <p:nvPr/>
        </p:nvSpPr>
        <p:spPr>
          <a:xfrm>
            <a:off x="685800" y="6336792"/>
            <a:ext cx="10835640" cy="0"/>
          </a:xfrm>
          <a:prstGeom prst="line">
            <a:avLst/>
          </a:prstGeom>
          <a:noFill/>
          <a:ln w="10160">
            <a:solidFill>
              <a:srgbClr val="D6E8DD"/>
            </a:solidFill>
            <a:prstDash val="solid"/>
          </a:ln>
        </p:spPr>
      </p:sp>
      <p:sp>
        <p:nvSpPr>
          <p:cNvPr id="9" name="Text 6"/>
          <p:cNvSpPr/>
          <p:nvPr/>
        </p:nvSpPr>
        <p:spPr>
          <a:xfrm>
            <a:off x="685800" y="6446520"/>
            <a:ext cx="6949440" cy="164592"/>
          </a:xfrm>
          <a:prstGeom prst="rect">
            <a:avLst/>
          </a:prstGeom>
          <a:noFill/>
          <a:ln/>
        </p:spPr>
        <p:txBody>
          <a:bodyPr wrap="square" lIns="0" tIns="0" rIns="0" bIns="0" rtlCol="0" anchor="ctr"/>
          <a:lstStyle/>
          <a:p>
            <a:r>
              <a:rPr lang="en-US" sz="620" dirty="0">
                <a:solidFill>
                  <a:srgbClr val="64748B"/>
                </a:solidFill>
              </a:rPr>
              <a:t>Penyampaian Visi, Misi dan Program Kerja Bakal Calon Rektor • </a:t>
            </a:r>
            <a:r>
              <a:rPr lang="en-US" sz="620" dirty="0" err="1">
                <a:solidFill>
                  <a:srgbClr val="64748B"/>
                </a:solidFill>
              </a:rPr>
              <a:t>Rapat</a:t>
            </a:r>
            <a:r>
              <a:rPr lang="en-US" sz="620" dirty="0">
                <a:solidFill>
                  <a:srgbClr val="64748B"/>
                </a:solidFill>
              </a:rPr>
              <a:t> Terbuka Senat</a:t>
            </a:r>
            <a:endParaRPr lang="en-US" sz="620" dirty="0"/>
          </a:p>
        </p:txBody>
      </p:sp>
      <p:sp>
        <p:nvSpPr>
          <p:cNvPr id="10" name="Text 7"/>
          <p:cNvSpPr/>
          <p:nvPr/>
        </p:nvSpPr>
        <p:spPr>
          <a:xfrm>
            <a:off x="9189720" y="6446520"/>
            <a:ext cx="2359152" cy="164592"/>
          </a:xfrm>
          <a:prstGeom prst="rect">
            <a:avLst/>
          </a:prstGeom>
          <a:noFill/>
          <a:ln/>
        </p:spPr>
        <p:txBody>
          <a:bodyPr wrap="square" lIns="0" tIns="0" rIns="0" bIns="0" rtlCol="0" anchor="ctr"/>
          <a:lstStyle/>
          <a:p>
            <a:pPr marL="0" indent="0" algn="r">
              <a:buNone/>
            </a:pPr>
            <a:r>
              <a:rPr lang="en-US" sz="620" dirty="0">
                <a:solidFill>
                  <a:srgbClr val="64748B"/>
                </a:solidFill>
              </a:rPr>
              <a:t>Universitas Mulawarman</a:t>
            </a:r>
            <a:endParaRPr lang="en-US" sz="620" dirty="0"/>
          </a:p>
        </p:txBody>
      </p:sp>
      <p:sp>
        <p:nvSpPr>
          <p:cNvPr id="11" name="Text 8"/>
          <p:cNvSpPr/>
          <p:nvPr/>
        </p:nvSpPr>
        <p:spPr>
          <a:xfrm>
            <a:off x="681226" y="827978"/>
            <a:ext cx="10062974" cy="854282"/>
          </a:xfrm>
          <a:prstGeom prst="rect">
            <a:avLst/>
          </a:prstGeom>
          <a:noFill/>
          <a:ln/>
        </p:spPr>
        <p:txBody>
          <a:bodyPr wrap="square" lIns="0" tIns="0" rIns="0" bIns="0" rtlCol="0" anchor="ctr">
            <a:normAutofit/>
          </a:bodyPr>
          <a:lstStyle/>
          <a:p>
            <a:r>
              <a:rPr lang="en-ID" sz="4000" b="1">
                <a:solidFill>
                  <a:srgbClr val="339933"/>
                </a:solidFill>
              </a:rPr>
              <a:t>Peta Jalan </a:t>
            </a:r>
            <a:r>
              <a:rPr kumimoji="0" lang="en-US" altLang="en-US" sz="4000" b="0" i="0" u="none" strike="noStrike" cap="none" normalizeH="0" baseline="0">
                <a:ln>
                  <a:noFill/>
                </a:ln>
                <a:solidFill>
                  <a:srgbClr val="0070C0"/>
                </a:solidFill>
                <a:effectLst/>
                <a:latin typeface="Corbel" panose="020B0503020204020204" pitchFamily="34" charset="0"/>
              </a:rPr>
              <a:t>Implementasi 2026–2030</a:t>
            </a:r>
            <a:endParaRPr lang="en-US" sz="9600">
              <a:solidFill>
                <a:srgbClr val="0070C0"/>
              </a:solidFill>
              <a:latin typeface="Corbel" panose="020B0503020204020204" pitchFamily="34" charset="0"/>
            </a:endParaRPr>
          </a:p>
          <a:p>
            <a:r>
              <a:rPr lang="en-ID" sz="4000" b="1">
                <a:solidFill>
                  <a:srgbClr val="339933"/>
                </a:solidFill>
              </a:rPr>
              <a:t> </a:t>
            </a:r>
          </a:p>
        </p:txBody>
      </p:sp>
      <p:sp>
        <p:nvSpPr>
          <p:cNvPr id="6" name="TextBox 5">
            <a:extLst>
              <a:ext uri="{FF2B5EF4-FFF2-40B4-BE49-F238E27FC236}">
                <a16:creationId xmlns:a16="http://schemas.microsoft.com/office/drawing/2014/main" id="{B1A75D40-C44B-45E0-BF67-DEB76207762B}"/>
              </a:ext>
            </a:extLst>
          </p:cNvPr>
          <p:cNvSpPr txBox="1"/>
          <p:nvPr/>
        </p:nvSpPr>
        <p:spPr>
          <a:xfrm>
            <a:off x="580701" y="1734111"/>
            <a:ext cx="9810208" cy="830997"/>
          </a:xfrm>
          <a:prstGeom prst="rect">
            <a:avLst/>
          </a:prstGeom>
          <a:noFill/>
        </p:spPr>
        <p:txBody>
          <a:bodyPr wrap="square" rtlCol="0">
            <a:spAutoFit/>
          </a:bodyPr>
          <a:lstStyle/>
          <a:p>
            <a:r>
              <a:rPr lang="en-ID" sz="2400" b="1">
                <a:solidFill>
                  <a:schemeClr val="accent2">
                    <a:lumMod val="50000"/>
                  </a:schemeClr>
                </a:solidFill>
              </a:rPr>
              <a:t>Prinsip:</a:t>
            </a:r>
            <a:r>
              <a:rPr lang="en-ID" sz="2400" b="1"/>
              <a:t> Capaian dipantau via KPI Dashboard, dilaporkan ke Senat setiap tahun</a:t>
            </a:r>
          </a:p>
        </p:txBody>
      </p:sp>
      <p:sp>
        <p:nvSpPr>
          <p:cNvPr id="12" name="TextBox 11">
            <a:extLst>
              <a:ext uri="{FF2B5EF4-FFF2-40B4-BE49-F238E27FC236}">
                <a16:creationId xmlns:a16="http://schemas.microsoft.com/office/drawing/2014/main" id="{01AF759D-7B6B-4D73-AA31-1D3CFCDD85BE}"/>
              </a:ext>
            </a:extLst>
          </p:cNvPr>
          <p:cNvSpPr txBox="1"/>
          <p:nvPr/>
        </p:nvSpPr>
        <p:spPr>
          <a:xfrm>
            <a:off x="580701" y="2900000"/>
            <a:ext cx="9810208" cy="3724096"/>
          </a:xfrm>
          <a:prstGeom prst="rect">
            <a:avLst/>
          </a:prstGeom>
          <a:noFill/>
        </p:spPr>
        <p:txBody>
          <a:bodyPr wrap="square" rtlCol="0">
            <a:spAutoFit/>
          </a:bodyPr>
          <a:lstStyle/>
          <a:p>
            <a:pPr algn="l"/>
            <a:r>
              <a:rPr lang="en-ID" sz="2400" b="1" i="0">
                <a:solidFill>
                  <a:srgbClr val="7030A0"/>
                </a:solidFill>
                <a:effectLst/>
                <a:latin typeface="Sora"/>
              </a:rPr>
              <a:t>Fase Implementasi:</a:t>
            </a:r>
            <a:r>
              <a:rPr lang="en-ID" sz="2400" b="0" i="0">
                <a:solidFill>
                  <a:srgbClr val="7030A0"/>
                </a:solidFill>
                <a:effectLst/>
                <a:latin typeface="Sora"/>
              </a:rPr>
              <a:t> </a:t>
            </a:r>
          </a:p>
          <a:p>
            <a:pPr marL="342900" indent="-342900" algn="l">
              <a:buFont typeface="Wingdings" panose="05000000000000000000" pitchFamily="2" charset="2"/>
              <a:buChar char="Ø"/>
            </a:pPr>
            <a:r>
              <a:rPr lang="en-ID" sz="2400" b="0" i="0">
                <a:solidFill>
                  <a:srgbClr val="3D5C52"/>
                </a:solidFill>
                <a:effectLst/>
                <a:latin typeface="Sora"/>
              </a:rPr>
              <a:t>100 Hari Pertama (2026): konsolidasi tim kerja, audit data &amp; tata kelola, capaian awal layanan digital (misalnya digitalisasi tugas akhir).</a:t>
            </a:r>
          </a:p>
          <a:p>
            <a:pPr marL="342900" indent="-342900" algn="l">
              <a:buFont typeface="Wingdings" panose="05000000000000000000" pitchFamily="2" charset="2"/>
              <a:buChar char="Ø"/>
            </a:pPr>
            <a:r>
              <a:rPr lang="en-ID" sz="2400" b="0" i="0">
                <a:solidFill>
                  <a:srgbClr val="3D5C52"/>
                </a:solidFill>
                <a:effectLst/>
                <a:latin typeface="Sora"/>
              </a:rPr>
              <a:t>Tahun 1–2 (2026–2028): Akreditasi Unggul, One Data Unmul, Innovation Hub, Double Degree awal</a:t>
            </a:r>
          </a:p>
          <a:p>
            <a:pPr marL="342900" indent="-342900" algn="l">
              <a:buFont typeface="Wingdings" panose="05000000000000000000" pitchFamily="2" charset="2"/>
              <a:buChar char="Ø"/>
            </a:pPr>
            <a:r>
              <a:rPr lang="en-ID" sz="2400" b="0" i="0">
                <a:solidFill>
                  <a:srgbClr val="3D5C52"/>
                </a:solidFill>
                <a:effectLst/>
                <a:latin typeface="Sora"/>
              </a:rPr>
              <a:t>Tahun 2–3 (2028–2029): Science Techno Park, joint research internasional, percepatan Guru Besar</a:t>
            </a:r>
          </a:p>
          <a:p>
            <a:pPr marL="342900" indent="-342900" algn="l">
              <a:buFont typeface="Wingdings" panose="05000000000000000000" pitchFamily="2" charset="2"/>
              <a:buChar char="Ø"/>
            </a:pPr>
            <a:r>
              <a:rPr lang="en-ID" sz="2400" b="0" i="0">
                <a:solidFill>
                  <a:srgbClr val="3D5C52"/>
                </a:solidFill>
                <a:effectLst/>
                <a:latin typeface="Sora"/>
              </a:rPr>
              <a:t>Tahun 4 (2029–2030): evaluasi capaian KPI BERDAYA 2030 dan laporan akuntabilitas ke Senat</a:t>
            </a:r>
          </a:p>
          <a:p>
            <a:endParaRPr lang="en-ID" sz="2000" b="1"/>
          </a:p>
        </p:txBody>
      </p:sp>
    </p:spTree>
    <p:extLst>
      <p:ext uri="{BB962C8B-B14F-4D97-AF65-F5344CB8AC3E}">
        <p14:creationId xmlns:p14="http://schemas.microsoft.com/office/powerpoint/2010/main" val="22329613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201168" cy="6858000"/>
          </a:xfrm>
          <a:prstGeom prst="rect">
            <a:avLst/>
          </a:prstGeom>
          <a:solidFill>
            <a:srgbClr val="006B3F"/>
          </a:solidFill>
          <a:ln w="12700">
            <a:solidFill>
              <a:srgbClr val="006B3F">
                <a:alpha val="0"/>
              </a:srgbClr>
            </a:solidFill>
            <a:prstDash val="solid"/>
          </a:ln>
        </p:spPr>
      </p:sp>
      <p:sp>
        <p:nvSpPr>
          <p:cNvPr id="3" name="Shape 1"/>
          <p:cNvSpPr/>
          <p:nvPr/>
        </p:nvSpPr>
        <p:spPr>
          <a:xfrm>
            <a:off x="201168" y="0"/>
            <a:ext cx="73152" cy="6858000"/>
          </a:xfrm>
          <a:prstGeom prst="rect">
            <a:avLst/>
          </a:prstGeom>
          <a:solidFill>
            <a:srgbClr val="F2B705"/>
          </a:solidFill>
          <a:ln w="12700">
            <a:solidFill>
              <a:srgbClr val="F2B705">
                <a:alpha val="0"/>
              </a:srgbClr>
            </a:solidFill>
            <a:prstDash val="solid"/>
          </a:ln>
        </p:spPr>
      </p:sp>
      <p:pic>
        <p:nvPicPr>
          <p:cNvPr id="4" name="Image 0" descr="/mnt/data/unmul-20260408145731-e033c2.png"/>
          <p:cNvPicPr>
            <a:picLocks noChangeAspect="1"/>
          </p:cNvPicPr>
          <p:nvPr/>
        </p:nvPicPr>
        <p:blipFill>
          <a:blip r:embed="rId2"/>
          <a:stretch>
            <a:fillRect/>
          </a:stretch>
        </p:blipFill>
        <p:spPr>
          <a:xfrm>
            <a:off x="475488" y="164592"/>
            <a:ext cx="411480" cy="411480"/>
          </a:xfrm>
          <a:prstGeom prst="rect">
            <a:avLst/>
          </a:prstGeom>
        </p:spPr>
      </p:pic>
      <p:sp>
        <p:nvSpPr>
          <p:cNvPr id="5" name="Text 2"/>
          <p:cNvSpPr/>
          <p:nvPr/>
        </p:nvSpPr>
        <p:spPr>
          <a:xfrm>
            <a:off x="1020318" y="274320"/>
            <a:ext cx="5075682" cy="210313"/>
          </a:xfrm>
          <a:prstGeom prst="rect">
            <a:avLst/>
          </a:prstGeom>
          <a:noFill/>
          <a:ln/>
        </p:spPr>
        <p:txBody>
          <a:bodyPr wrap="square" lIns="0" tIns="0" rIns="0" bIns="0" rtlCol="0" anchor="ctr"/>
          <a:lstStyle/>
          <a:p>
            <a:r>
              <a:rPr lang="en-US" sz="1400" b="1" dirty="0">
                <a:solidFill>
                  <a:srgbClr val="12352D"/>
                </a:solidFill>
              </a:rPr>
              <a:t>RAPAT TERBUKA SENAT UNIVERSITAS MULAWARMAN</a:t>
            </a:r>
            <a:endParaRPr lang="en-US" sz="1400" dirty="0"/>
          </a:p>
        </p:txBody>
      </p:sp>
      <p:sp>
        <p:nvSpPr>
          <p:cNvPr id="7" name="Text 4"/>
          <p:cNvSpPr/>
          <p:nvPr/>
        </p:nvSpPr>
        <p:spPr>
          <a:xfrm>
            <a:off x="11292840" y="192024"/>
            <a:ext cx="384048" cy="164592"/>
          </a:xfrm>
          <a:prstGeom prst="rect">
            <a:avLst/>
          </a:prstGeom>
          <a:noFill/>
          <a:ln/>
        </p:spPr>
        <p:txBody>
          <a:bodyPr wrap="square" lIns="0" tIns="0" rIns="0" bIns="0" rtlCol="0" anchor="ctr"/>
          <a:lstStyle/>
          <a:p>
            <a:pPr marL="0" indent="0" algn="r">
              <a:buNone/>
            </a:pPr>
            <a:fld id="{F16B8C58-2EC5-4ADB-9C4A-C42D0C0D4A24}" type="slidenum">
              <a:rPr lang="en-US" sz="1200" smtClean="0"/>
              <a:t>15</a:t>
            </a:fld>
            <a:endParaRPr lang="en-US" sz="1200" dirty="0"/>
          </a:p>
        </p:txBody>
      </p:sp>
      <p:sp>
        <p:nvSpPr>
          <p:cNvPr id="8" name="Shape 5"/>
          <p:cNvSpPr/>
          <p:nvPr/>
        </p:nvSpPr>
        <p:spPr>
          <a:xfrm>
            <a:off x="685800" y="6336792"/>
            <a:ext cx="10835640" cy="0"/>
          </a:xfrm>
          <a:prstGeom prst="line">
            <a:avLst/>
          </a:prstGeom>
          <a:noFill/>
          <a:ln w="10160">
            <a:solidFill>
              <a:srgbClr val="D6E8DD"/>
            </a:solidFill>
            <a:prstDash val="solid"/>
          </a:ln>
        </p:spPr>
      </p:sp>
      <p:sp>
        <p:nvSpPr>
          <p:cNvPr id="9" name="Text 6"/>
          <p:cNvSpPr/>
          <p:nvPr/>
        </p:nvSpPr>
        <p:spPr>
          <a:xfrm>
            <a:off x="685800" y="6446520"/>
            <a:ext cx="6949440" cy="164592"/>
          </a:xfrm>
          <a:prstGeom prst="rect">
            <a:avLst/>
          </a:prstGeom>
          <a:noFill/>
          <a:ln/>
        </p:spPr>
        <p:txBody>
          <a:bodyPr wrap="square" lIns="0" tIns="0" rIns="0" bIns="0" rtlCol="0" anchor="ctr"/>
          <a:lstStyle/>
          <a:p>
            <a:r>
              <a:rPr lang="en-US" sz="620" dirty="0">
                <a:solidFill>
                  <a:srgbClr val="64748B"/>
                </a:solidFill>
              </a:rPr>
              <a:t>Penyampaian Visi, Misi dan Program Kerja Bakal Calon Rektor • </a:t>
            </a:r>
            <a:r>
              <a:rPr lang="en-US" sz="620" dirty="0" err="1">
                <a:solidFill>
                  <a:srgbClr val="64748B"/>
                </a:solidFill>
              </a:rPr>
              <a:t>Rapat</a:t>
            </a:r>
            <a:r>
              <a:rPr lang="en-US" sz="620" dirty="0">
                <a:solidFill>
                  <a:srgbClr val="64748B"/>
                </a:solidFill>
              </a:rPr>
              <a:t> Terbuka Senat</a:t>
            </a:r>
            <a:endParaRPr lang="en-US" sz="620" dirty="0"/>
          </a:p>
        </p:txBody>
      </p:sp>
      <p:sp>
        <p:nvSpPr>
          <p:cNvPr id="10" name="Text 7"/>
          <p:cNvSpPr/>
          <p:nvPr/>
        </p:nvSpPr>
        <p:spPr>
          <a:xfrm>
            <a:off x="9189720" y="6446520"/>
            <a:ext cx="2359152" cy="164592"/>
          </a:xfrm>
          <a:prstGeom prst="rect">
            <a:avLst/>
          </a:prstGeom>
          <a:noFill/>
          <a:ln/>
        </p:spPr>
        <p:txBody>
          <a:bodyPr wrap="square" lIns="0" tIns="0" rIns="0" bIns="0" rtlCol="0" anchor="ctr"/>
          <a:lstStyle/>
          <a:p>
            <a:pPr marL="0" indent="0" algn="r">
              <a:buNone/>
            </a:pPr>
            <a:r>
              <a:rPr lang="en-US" sz="620" dirty="0">
                <a:solidFill>
                  <a:srgbClr val="64748B"/>
                </a:solidFill>
              </a:rPr>
              <a:t>Universitas Mulawarman</a:t>
            </a:r>
            <a:endParaRPr lang="en-US" sz="620" dirty="0"/>
          </a:p>
        </p:txBody>
      </p:sp>
      <p:sp>
        <p:nvSpPr>
          <p:cNvPr id="11" name="Text 8"/>
          <p:cNvSpPr/>
          <p:nvPr/>
        </p:nvSpPr>
        <p:spPr>
          <a:xfrm>
            <a:off x="681226" y="827978"/>
            <a:ext cx="10062974" cy="854282"/>
          </a:xfrm>
          <a:prstGeom prst="rect">
            <a:avLst/>
          </a:prstGeom>
          <a:noFill/>
          <a:ln/>
        </p:spPr>
        <p:txBody>
          <a:bodyPr wrap="square" lIns="0" tIns="0" rIns="0" bIns="0" rtlCol="0" anchor="ctr">
            <a:normAutofit/>
          </a:bodyPr>
          <a:lstStyle/>
          <a:p>
            <a:r>
              <a:rPr lang="en-ID" sz="3600" b="1">
                <a:solidFill>
                  <a:srgbClr val="339933"/>
                </a:solidFill>
              </a:rPr>
              <a:t>Pembiayaan </a:t>
            </a:r>
            <a:r>
              <a:rPr kumimoji="0" lang="en-US" altLang="en-US" sz="3600" b="0" i="0" u="none" strike="noStrike" cap="none" normalizeH="0" baseline="0">
                <a:ln>
                  <a:noFill/>
                </a:ln>
                <a:solidFill>
                  <a:srgbClr val="0070C0"/>
                </a:solidFill>
                <a:effectLst/>
                <a:latin typeface="Corbel" panose="020B0503020204020204" pitchFamily="34" charset="0"/>
              </a:rPr>
              <a:t>&amp; Tata Kelola Kepemimpinan</a:t>
            </a:r>
            <a:endParaRPr lang="en-US" sz="9600">
              <a:solidFill>
                <a:srgbClr val="0070C0"/>
              </a:solidFill>
              <a:latin typeface="Corbel" panose="020B0503020204020204" pitchFamily="34" charset="0"/>
            </a:endParaRPr>
          </a:p>
          <a:p>
            <a:r>
              <a:rPr lang="en-ID" sz="4000" b="1">
                <a:solidFill>
                  <a:srgbClr val="339933"/>
                </a:solidFill>
              </a:rPr>
              <a:t> </a:t>
            </a:r>
          </a:p>
        </p:txBody>
      </p:sp>
      <p:sp>
        <p:nvSpPr>
          <p:cNvPr id="6" name="TextBox 5">
            <a:extLst>
              <a:ext uri="{FF2B5EF4-FFF2-40B4-BE49-F238E27FC236}">
                <a16:creationId xmlns:a16="http://schemas.microsoft.com/office/drawing/2014/main" id="{B1A75D40-C44B-45E0-BF67-DEB76207762B}"/>
              </a:ext>
            </a:extLst>
          </p:cNvPr>
          <p:cNvSpPr txBox="1"/>
          <p:nvPr/>
        </p:nvSpPr>
        <p:spPr>
          <a:xfrm>
            <a:off x="580701" y="1734111"/>
            <a:ext cx="9810208" cy="830997"/>
          </a:xfrm>
          <a:prstGeom prst="rect">
            <a:avLst/>
          </a:prstGeom>
          <a:noFill/>
        </p:spPr>
        <p:txBody>
          <a:bodyPr wrap="square" rtlCol="0">
            <a:spAutoFit/>
          </a:bodyPr>
          <a:lstStyle/>
          <a:p>
            <a:r>
              <a:rPr lang="en-ID" sz="2400" b="1">
                <a:solidFill>
                  <a:schemeClr val="accent2">
                    <a:lumMod val="50000"/>
                  </a:schemeClr>
                </a:solidFill>
              </a:rPr>
              <a:t>Prinsip Kepemimpinan:</a:t>
            </a:r>
            <a:r>
              <a:rPr lang="en-ID" sz="2400" b="1"/>
              <a:t> Partisipatif, transparan berbasis data, dan akuntabel, laporan kinerja tahunan ke Senat</a:t>
            </a:r>
          </a:p>
        </p:txBody>
      </p:sp>
      <p:sp>
        <p:nvSpPr>
          <p:cNvPr id="12" name="TextBox 11">
            <a:extLst>
              <a:ext uri="{FF2B5EF4-FFF2-40B4-BE49-F238E27FC236}">
                <a16:creationId xmlns:a16="http://schemas.microsoft.com/office/drawing/2014/main" id="{01AF759D-7B6B-4D73-AA31-1D3CFCDD85BE}"/>
              </a:ext>
            </a:extLst>
          </p:cNvPr>
          <p:cNvSpPr txBox="1"/>
          <p:nvPr/>
        </p:nvSpPr>
        <p:spPr>
          <a:xfrm>
            <a:off x="580701" y="2900000"/>
            <a:ext cx="9810208" cy="2900000"/>
          </a:xfrm>
          <a:prstGeom prst="rect">
            <a:avLst/>
          </a:prstGeom>
          <a:noFill/>
        </p:spPr>
        <p:txBody>
          <a:bodyPr wrap="square" rtlCol="0">
            <a:spAutoFit/>
          </a:bodyPr>
          <a:lstStyle/>
          <a:p>
            <a:pPr algn="l"/>
            <a:r>
              <a:rPr lang="en-ID" sz="2400" b="1" i="0">
                <a:solidFill>
                  <a:srgbClr val="7030A0"/>
                </a:solidFill>
                <a:effectLst/>
                <a:latin typeface="Sora"/>
              </a:rPr>
              <a:t>Sumber Pendanaan:</a:t>
            </a:r>
            <a:r>
              <a:rPr lang="en-ID" sz="2400" b="0" i="0">
                <a:solidFill>
                  <a:srgbClr val="7030A0"/>
                </a:solidFill>
                <a:effectLst/>
                <a:latin typeface="Sora"/>
              </a:rPr>
              <a:t> </a:t>
            </a:r>
          </a:p>
          <a:p>
            <a:pPr marL="342900" indent="-342900" algn="l">
              <a:buFont typeface="Wingdings" panose="05000000000000000000" pitchFamily="2" charset="2"/>
              <a:buChar char="Ø"/>
            </a:pPr>
            <a:r>
              <a:rPr lang="en-ID" sz="2400" b="0" i="0">
                <a:solidFill>
                  <a:srgbClr val="3D5C52"/>
                </a:solidFill>
                <a:effectLst/>
                <a:latin typeface="Sora"/>
              </a:rPr>
              <a:t>APBN dan BLU: dana rutin operasional dan investasi infrastruktur</a:t>
            </a:r>
          </a:p>
          <a:p>
            <a:pPr marL="342900" indent="-342900" algn="l">
              <a:buFont typeface="Wingdings" panose="05000000000000000000" pitchFamily="2" charset="2"/>
              <a:buChar char="Ø"/>
            </a:pPr>
            <a:r>
              <a:rPr lang="en-ID" sz="2400" b="0" i="0">
                <a:solidFill>
                  <a:srgbClr val="3D5C52"/>
                </a:solidFill>
                <a:effectLst/>
                <a:latin typeface="Sora"/>
              </a:rPr>
              <a:t>Kerja sama industri, alumni, dan hibah kompetitif nasional/internasional</a:t>
            </a:r>
          </a:p>
          <a:p>
            <a:pPr marL="342900" indent="-342900" algn="l">
              <a:buFont typeface="Wingdings" panose="05000000000000000000" pitchFamily="2" charset="2"/>
              <a:buChar char="Ø"/>
            </a:pPr>
            <a:r>
              <a:rPr lang="en-ID" sz="2400" b="0" i="0">
                <a:solidFill>
                  <a:srgbClr val="3D5C52"/>
                </a:solidFill>
                <a:effectLst/>
                <a:latin typeface="Sora"/>
              </a:rPr>
              <a:t>Pendapatan non-UKT dari hilirisasi riset (Innovation Hub, Techno Park, Startup Center)</a:t>
            </a:r>
          </a:p>
          <a:p>
            <a:pPr marL="342900" indent="-342900" algn="l">
              <a:buFont typeface="Wingdings" panose="05000000000000000000" pitchFamily="2" charset="2"/>
              <a:buChar char="Ø"/>
            </a:pPr>
            <a:r>
              <a:rPr lang="en-ID" sz="2400" b="0" i="0">
                <a:solidFill>
                  <a:srgbClr val="3D5C52"/>
                </a:solidFill>
                <a:effectLst/>
                <a:latin typeface="Sora"/>
              </a:rPr>
              <a:t>Efisiensi anggaran berbasis kinerja, dipantau lewat KPI Dashboard</a:t>
            </a:r>
          </a:p>
          <a:p>
            <a:endParaRPr lang="en-ID" sz="2000" b="1"/>
          </a:p>
        </p:txBody>
      </p:sp>
    </p:spTree>
    <p:extLst>
      <p:ext uri="{BB962C8B-B14F-4D97-AF65-F5344CB8AC3E}">
        <p14:creationId xmlns:p14="http://schemas.microsoft.com/office/powerpoint/2010/main" val="22329613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201168" cy="6858000"/>
          </a:xfrm>
          <a:prstGeom prst="rect">
            <a:avLst/>
          </a:prstGeom>
          <a:solidFill>
            <a:srgbClr val="006B3F"/>
          </a:solidFill>
          <a:ln w="12700">
            <a:solidFill>
              <a:srgbClr val="006B3F">
                <a:alpha val="0"/>
              </a:srgbClr>
            </a:solidFill>
            <a:prstDash val="solid"/>
          </a:ln>
        </p:spPr>
      </p:sp>
      <p:sp>
        <p:nvSpPr>
          <p:cNvPr id="3" name="Shape 1"/>
          <p:cNvSpPr/>
          <p:nvPr/>
        </p:nvSpPr>
        <p:spPr>
          <a:xfrm>
            <a:off x="201168" y="0"/>
            <a:ext cx="73152" cy="6858000"/>
          </a:xfrm>
          <a:prstGeom prst="rect">
            <a:avLst/>
          </a:prstGeom>
          <a:solidFill>
            <a:srgbClr val="F2B705"/>
          </a:solidFill>
          <a:ln w="12700">
            <a:solidFill>
              <a:srgbClr val="F2B705">
                <a:alpha val="0"/>
              </a:srgbClr>
            </a:solidFill>
            <a:prstDash val="solid"/>
          </a:ln>
        </p:spPr>
      </p:sp>
      <p:pic>
        <p:nvPicPr>
          <p:cNvPr id="4" name="Image 0" descr="/mnt/data/unmul-20260408145731-e033c2.png"/>
          <p:cNvPicPr>
            <a:picLocks noChangeAspect="1"/>
          </p:cNvPicPr>
          <p:nvPr/>
        </p:nvPicPr>
        <p:blipFill>
          <a:blip r:embed="rId3"/>
          <a:stretch>
            <a:fillRect/>
          </a:stretch>
        </p:blipFill>
        <p:spPr>
          <a:xfrm>
            <a:off x="475488" y="164592"/>
            <a:ext cx="411480" cy="411480"/>
          </a:xfrm>
          <a:prstGeom prst="rect">
            <a:avLst/>
          </a:prstGeom>
        </p:spPr>
      </p:pic>
      <p:sp>
        <p:nvSpPr>
          <p:cNvPr id="5" name="Text 2"/>
          <p:cNvSpPr/>
          <p:nvPr/>
        </p:nvSpPr>
        <p:spPr>
          <a:xfrm>
            <a:off x="1020318" y="274320"/>
            <a:ext cx="5075682" cy="210313"/>
          </a:xfrm>
          <a:prstGeom prst="rect">
            <a:avLst/>
          </a:prstGeom>
          <a:noFill/>
          <a:ln/>
        </p:spPr>
        <p:txBody>
          <a:bodyPr wrap="square" lIns="0" tIns="0" rIns="0" bIns="0" rtlCol="0" anchor="ctr"/>
          <a:lstStyle/>
          <a:p>
            <a:r>
              <a:rPr lang="en-US" sz="1400" b="1" dirty="0">
                <a:solidFill>
                  <a:srgbClr val="12352D"/>
                </a:solidFill>
              </a:rPr>
              <a:t>RAPAT TERBUKA SENAT UNIVERSITAS MULAWARMAN</a:t>
            </a:r>
            <a:endParaRPr lang="en-US" sz="1400" dirty="0"/>
          </a:p>
        </p:txBody>
      </p:sp>
      <p:sp>
        <p:nvSpPr>
          <p:cNvPr id="7" name="Text 4"/>
          <p:cNvSpPr/>
          <p:nvPr/>
        </p:nvSpPr>
        <p:spPr>
          <a:xfrm>
            <a:off x="11292840" y="192024"/>
            <a:ext cx="384048" cy="164592"/>
          </a:xfrm>
          <a:prstGeom prst="rect">
            <a:avLst/>
          </a:prstGeom>
          <a:noFill/>
          <a:ln/>
        </p:spPr>
        <p:txBody>
          <a:bodyPr wrap="square" lIns="0" tIns="0" rIns="0" bIns="0" rtlCol="0" anchor="ctr"/>
          <a:lstStyle/>
          <a:p>
            <a:pPr marL="0" indent="0" algn="r">
              <a:buNone/>
            </a:pPr>
            <a:fld id="{F16B8C58-2EC5-4ADB-9C4A-C42D0C0D4A24}" type="slidenum">
              <a:rPr lang="en-US" sz="1200" smtClean="0"/>
              <a:t>16</a:t>
            </a:fld>
            <a:endParaRPr lang="en-US" sz="1200" dirty="0"/>
          </a:p>
        </p:txBody>
      </p:sp>
      <p:sp>
        <p:nvSpPr>
          <p:cNvPr id="8" name="Shape 5"/>
          <p:cNvSpPr/>
          <p:nvPr/>
        </p:nvSpPr>
        <p:spPr>
          <a:xfrm>
            <a:off x="685800" y="6336792"/>
            <a:ext cx="10835640" cy="0"/>
          </a:xfrm>
          <a:prstGeom prst="line">
            <a:avLst/>
          </a:prstGeom>
          <a:noFill/>
          <a:ln w="10160">
            <a:solidFill>
              <a:srgbClr val="D6E8DD"/>
            </a:solidFill>
            <a:prstDash val="solid"/>
          </a:ln>
        </p:spPr>
      </p:sp>
      <p:sp>
        <p:nvSpPr>
          <p:cNvPr id="9" name="Text 6"/>
          <p:cNvSpPr/>
          <p:nvPr/>
        </p:nvSpPr>
        <p:spPr>
          <a:xfrm>
            <a:off x="685800" y="6446520"/>
            <a:ext cx="6949440" cy="164592"/>
          </a:xfrm>
          <a:prstGeom prst="rect">
            <a:avLst/>
          </a:prstGeom>
          <a:noFill/>
          <a:ln/>
        </p:spPr>
        <p:txBody>
          <a:bodyPr wrap="square" lIns="0" tIns="0" rIns="0" bIns="0" rtlCol="0" anchor="ctr"/>
          <a:lstStyle/>
          <a:p>
            <a:r>
              <a:rPr lang="en-US" sz="620" dirty="0">
                <a:solidFill>
                  <a:srgbClr val="64748B"/>
                </a:solidFill>
              </a:rPr>
              <a:t>Penyampaian Visi, Misi dan Program Kerja Bakal Calon Rektor • </a:t>
            </a:r>
            <a:r>
              <a:rPr lang="en-US" sz="620" dirty="0" err="1">
                <a:solidFill>
                  <a:srgbClr val="64748B"/>
                </a:solidFill>
              </a:rPr>
              <a:t>Rapat</a:t>
            </a:r>
            <a:r>
              <a:rPr lang="en-US" sz="620" dirty="0">
                <a:solidFill>
                  <a:srgbClr val="64748B"/>
                </a:solidFill>
              </a:rPr>
              <a:t> Terbuka Senat</a:t>
            </a:r>
            <a:endParaRPr lang="en-US" sz="620" dirty="0"/>
          </a:p>
        </p:txBody>
      </p:sp>
      <p:sp>
        <p:nvSpPr>
          <p:cNvPr id="10" name="Text 7"/>
          <p:cNvSpPr/>
          <p:nvPr/>
        </p:nvSpPr>
        <p:spPr>
          <a:xfrm>
            <a:off x="9189720" y="6446520"/>
            <a:ext cx="2359152" cy="164592"/>
          </a:xfrm>
          <a:prstGeom prst="rect">
            <a:avLst/>
          </a:prstGeom>
          <a:noFill/>
          <a:ln/>
        </p:spPr>
        <p:txBody>
          <a:bodyPr wrap="square" lIns="0" tIns="0" rIns="0" bIns="0" rtlCol="0" anchor="ctr"/>
          <a:lstStyle/>
          <a:p>
            <a:pPr marL="0" indent="0" algn="r">
              <a:buNone/>
            </a:pPr>
            <a:r>
              <a:rPr lang="en-US" sz="620" dirty="0">
                <a:solidFill>
                  <a:srgbClr val="64748B"/>
                </a:solidFill>
              </a:rPr>
              <a:t>Universitas Mulawarman</a:t>
            </a:r>
            <a:endParaRPr lang="en-US" sz="620" dirty="0"/>
          </a:p>
        </p:txBody>
      </p:sp>
      <p:sp>
        <p:nvSpPr>
          <p:cNvPr id="11" name="Text 8"/>
          <p:cNvSpPr/>
          <p:nvPr/>
        </p:nvSpPr>
        <p:spPr>
          <a:xfrm>
            <a:off x="892302" y="1748168"/>
            <a:ext cx="10656570" cy="3325089"/>
          </a:xfrm>
          <a:prstGeom prst="rect">
            <a:avLst/>
          </a:prstGeom>
          <a:noFill/>
          <a:ln/>
        </p:spPr>
        <p:txBody>
          <a:bodyPr wrap="square" lIns="0" tIns="0" rIns="0" bIns="0" rtlCol="0" anchor="ctr">
            <a:normAutofit fontScale="32500" lnSpcReduction="20000"/>
          </a:bodyPr>
          <a:lstStyle/>
          <a:p>
            <a:r>
              <a:rPr lang="en-ID" sz="9600"/>
              <a:t>"Universitas Mulawarman tidak cukup hanya menjadi universitas terbesar di Kalimantan Timur. Saatnya kita menjadikannya universitas yang diperhitungkan di dunia. Dengan pengalaman, kolaborasi, dan semangat transformasi, saya mengajak seluruh sivitas akademika bergerak bersama menuju UNMUL BERDAYA 2030: Unggul, Berdampak, dan Mendunia."</a:t>
            </a:r>
            <a:endParaRPr lang="en-US" sz="9600">
              <a:solidFill>
                <a:srgbClr val="0070C0"/>
              </a:solidFill>
              <a:latin typeface="Corbel" panose="020B0503020204020204" pitchFamily="34" charset="0"/>
            </a:endParaRPr>
          </a:p>
          <a:p>
            <a:r>
              <a:rPr lang="en-ID" sz="4000" b="1">
                <a:solidFill>
                  <a:srgbClr val="339933"/>
                </a:solidFill>
              </a:rPr>
              <a:t> </a:t>
            </a:r>
          </a:p>
        </p:txBody>
      </p:sp>
    </p:spTree>
    <p:extLst>
      <p:ext uri="{BB962C8B-B14F-4D97-AF65-F5344CB8AC3E}">
        <p14:creationId xmlns:p14="http://schemas.microsoft.com/office/powerpoint/2010/main" val="28459770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20">
    <p:bg>
      <p:bgPr>
        <a:solidFill>
          <a:srgbClr val="12352D"/>
        </a:solidFill>
        <a:effectLst/>
      </p:bgPr>
    </p:bg>
    <p:spTree>
      <p:nvGrpSpPr>
        <p:cNvPr id="1" name=""/>
        <p:cNvGrpSpPr/>
        <p:nvPr/>
      </p:nvGrpSpPr>
      <p:grpSpPr>
        <a:xfrm>
          <a:off x="0" y="0"/>
          <a:ext cx="0" cy="0"/>
          <a:chOff x="0" y="0"/>
          <a:chExt cx="0" cy="0"/>
        </a:xfrm>
      </p:grpSpPr>
      <p:sp>
        <p:nvSpPr>
          <p:cNvPr id="2" name="Shape 0"/>
          <p:cNvSpPr/>
          <p:nvPr/>
        </p:nvSpPr>
        <p:spPr>
          <a:xfrm>
            <a:off x="28595" y="0"/>
            <a:ext cx="12191695" cy="6858000"/>
          </a:xfrm>
          <a:prstGeom prst="rect">
            <a:avLst/>
          </a:prstGeom>
          <a:solidFill>
            <a:srgbClr val="12352D"/>
          </a:solidFill>
          <a:ln w="12700">
            <a:solidFill>
              <a:srgbClr val="12352D">
                <a:alpha val="0"/>
              </a:srgbClr>
            </a:solidFill>
            <a:prstDash val="solid"/>
          </a:ln>
        </p:spPr>
      </p:sp>
      <p:sp>
        <p:nvSpPr>
          <p:cNvPr id="3" name="Shape 1"/>
          <p:cNvSpPr/>
          <p:nvPr/>
        </p:nvSpPr>
        <p:spPr>
          <a:xfrm>
            <a:off x="0" y="0"/>
            <a:ext cx="310896" cy="6858000"/>
          </a:xfrm>
          <a:prstGeom prst="rect">
            <a:avLst/>
          </a:prstGeom>
          <a:solidFill>
            <a:srgbClr val="F2B705"/>
          </a:solidFill>
          <a:ln w="12700">
            <a:solidFill>
              <a:srgbClr val="F2B705">
                <a:alpha val="0"/>
              </a:srgbClr>
            </a:solidFill>
            <a:prstDash val="solid"/>
          </a:ln>
        </p:spPr>
      </p:sp>
      <p:pic>
        <p:nvPicPr>
          <p:cNvPr id="4" name="Image 0" descr="/mnt/data/unmul-20260408145731-e033c2.png"/>
          <p:cNvPicPr>
            <a:picLocks noChangeAspect="1"/>
          </p:cNvPicPr>
          <p:nvPr/>
        </p:nvPicPr>
        <p:blipFill>
          <a:blip r:embed="rId3"/>
          <a:stretch>
            <a:fillRect/>
          </a:stretch>
        </p:blipFill>
        <p:spPr>
          <a:xfrm>
            <a:off x="822960" y="594360"/>
            <a:ext cx="914400" cy="914400"/>
          </a:xfrm>
          <a:prstGeom prst="rect">
            <a:avLst/>
          </a:prstGeom>
        </p:spPr>
      </p:pic>
      <p:sp>
        <p:nvSpPr>
          <p:cNvPr id="6" name="Text 3"/>
          <p:cNvSpPr/>
          <p:nvPr/>
        </p:nvSpPr>
        <p:spPr>
          <a:xfrm>
            <a:off x="822960" y="2057400"/>
            <a:ext cx="5669280" cy="640080"/>
          </a:xfrm>
          <a:prstGeom prst="rect">
            <a:avLst/>
          </a:prstGeom>
          <a:noFill/>
          <a:ln/>
        </p:spPr>
        <p:txBody>
          <a:bodyPr wrap="square" lIns="0" tIns="0" rIns="0" bIns="0" rtlCol="0" anchor="ctr"/>
          <a:lstStyle/>
          <a:p>
            <a:pPr marL="0" indent="0">
              <a:buNone/>
            </a:pPr>
            <a:r>
              <a:rPr lang="en-US" sz="4000" b="1" dirty="0">
                <a:solidFill>
                  <a:srgbClr val="F2B705"/>
                </a:solidFill>
              </a:rPr>
              <a:t>TERIMA KASIH</a:t>
            </a:r>
            <a:endParaRPr lang="en-US" sz="4000" dirty="0"/>
          </a:p>
        </p:txBody>
      </p:sp>
      <p:sp>
        <p:nvSpPr>
          <p:cNvPr id="7" name="Text 4"/>
          <p:cNvSpPr/>
          <p:nvPr/>
        </p:nvSpPr>
        <p:spPr>
          <a:xfrm>
            <a:off x="868680" y="2907792"/>
            <a:ext cx="5486400" cy="274320"/>
          </a:xfrm>
          <a:prstGeom prst="rect">
            <a:avLst/>
          </a:prstGeom>
          <a:noFill/>
          <a:ln/>
        </p:spPr>
        <p:txBody>
          <a:bodyPr wrap="square" lIns="0" tIns="0" rIns="0" bIns="0" rtlCol="0" anchor="ctr"/>
          <a:lstStyle/>
          <a:p>
            <a:r>
              <a:rPr lang="en-US" sz="1300" dirty="0">
                <a:solidFill>
                  <a:srgbClr val="D8F4E2"/>
                </a:solidFill>
              </a:rPr>
              <a:t>Atas perhatian dan kesempatan </a:t>
            </a:r>
            <a:r>
              <a:rPr lang="en-US" sz="1300" dirty="0" err="1">
                <a:solidFill>
                  <a:srgbClr val="D8F4E2"/>
                </a:solidFill>
              </a:rPr>
              <a:t>dalam</a:t>
            </a:r>
            <a:r>
              <a:rPr lang="en-US" sz="1300" dirty="0">
                <a:solidFill>
                  <a:srgbClr val="D8F4E2"/>
                </a:solidFill>
              </a:rPr>
              <a:t> </a:t>
            </a:r>
            <a:r>
              <a:rPr lang="en-US" sz="1300" dirty="0" err="1">
                <a:solidFill>
                  <a:srgbClr val="D8F4E2"/>
                </a:solidFill>
              </a:rPr>
              <a:t>Rapat</a:t>
            </a:r>
            <a:r>
              <a:rPr lang="en-US" sz="1300" dirty="0">
                <a:solidFill>
                  <a:srgbClr val="D8F4E2"/>
                </a:solidFill>
              </a:rPr>
              <a:t> Terbuka Senat Universitas Mulawarman</a:t>
            </a:r>
            <a:endParaRPr lang="en-US" sz="1300" dirty="0"/>
          </a:p>
        </p:txBody>
      </p:sp>
      <p:sp>
        <p:nvSpPr>
          <p:cNvPr id="9" name="Text 6"/>
          <p:cNvSpPr/>
          <p:nvPr/>
        </p:nvSpPr>
        <p:spPr>
          <a:xfrm>
            <a:off x="868680" y="4233672"/>
            <a:ext cx="4572000" cy="164592"/>
          </a:xfrm>
          <a:prstGeom prst="rect">
            <a:avLst/>
          </a:prstGeom>
          <a:noFill/>
          <a:ln/>
        </p:spPr>
        <p:txBody>
          <a:bodyPr wrap="square" lIns="0" tIns="0" rIns="0" bIns="0" rtlCol="0" anchor="ctr"/>
          <a:lstStyle/>
          <a:p>
            <a:pPr marL="0" indent="0">
              <a:buNone/>
            </a:pPr>
            <a:endParaRPr lang="en-US" sz="850" dirty="0"/>
          </a:p>
        </p:txBody>
      </p:sp>
      <p:sp>
        <p:nvSpPr>
          <p:cNvPr id="17" name="Text 3">
            <a:extLst>
              <a:ext uri="{FF2B5EF4-FFF2-40B4-BE49-F238E27FC236}">
                <a16:creationId xmlns:a16="http://schemas.microsoft.com/office/drawing/2014/main" id="{23D91948-AB88-FA30-DD36-B1AABBD5AFB9}"/>
              </a:ext>
            </a:extLst>
          </p:cNvPr>
          <p:cNvSpPr/>
          <p:nvPr/>
        </p:nvSpPr>
        <p:spPr>
          <a:xfrm>
            <a:off x="1858628" y="739725"/>
            <a:ext cx="7635568" cy="393192"/>
          </a:xfrm>
          <a:prstGeom prst="rect">
            <a:avLst/>
          </a:prstGeom>
          <a:noFill/>
          <a:ln/>
        </p:spPr>
        <p:txBody>
          <a:bodyPr wrap="square" lIns="0" tIns="0" rIns="0" bIns="0" rtlCol="0" anchor="ctr"/>
          <a:lstStyle/>
          <a:p>
            <a:pPr marL="0" indent="0">
              <a:buNone/>
            </a:pPr>
            <a:r>
              <a:rPr lang="en-US" sz="2400" b="1" dirty="0">
                <a:solidFill>
                  <a:srgbClr val="FFFFFF"/>
                </a:solidFill>
              </a:rPr>
              <a:t>RAPAT TERBUKA SENAT UNIVERSITAS MULAWARMAN</a:t>
            </a:r>
            <a:endParaRPr lang="en-US" sz="2400" dirty="0"/>
          </a:p>
        </p:txBody>
      </p:sp>
      <p:sp>
        <p:nvSpPr>
          <p:cNvPr id="18" name="Text 4">
            <a:extLst>
              <a:ext uri="{FF2B5EF4-FFF2-40B4-BE49-F238E27FC236}">
                <a16:creationId xmlns:a16="http://schemas.microsoft.com/office/drawing/2014/main" id="{A4259657-601C-7D4E-28DF-56ED8528A99B}"/>
              </a:ext>
            </a:extLst>
          </p:cNvPr>
          <p:cNvSpPr/>
          <p:nvPr/>
        </p:nvSpPr>
        <p:spPr>
          <a:xfrm>
            <a:off x="1858628" y="1190700"/>
            <a:ext cx="5486400" cy="164592"/>
          </a:xfrm>
          <a:prstGeom prst="rect">
            <a:avLst/>
          </a:prstGeom>
          <a:noFill/>
          <a:ln/>
        </p:spPr>
        <p:txBody>
          <a:bodyPr wrap="square" lIns="0" tIns="0" rIns="0" bIns="0" rtlCol="0" anchor="ctr"/>
          <a:lstStyle/>
          <a:p>
            <a:pPr marL="0" indent="0">
              <a:buNone/>
            </a:pPr>
            <a:r>
              <a:rPr lang="en-US" sz="1600">
                <a:solidFill>
                  <a:srgbClr val="D8F4E2"/>
                </a:solidFill>
              </a:rPr>
              <a:t>Selasa, 08 September 2026</a:t>
            </a:r>
            <a:endParaRPr lang="en-US" sz="1600" dirty="0"/>
          </a:p>
        </p:txBody>
      </p:sp>
      <p:pic>
        <p:nvPicPr>
          <p:cNvPr id="21" name="Image 2" descr="/mnt/data/diktisaintek-20260408145732-367e09.png">
            <a:extLst>
              <a:ext uri="{FF2B5EF4-FFF2-40B4-BE49-F238E27FC236}">
                <a16:creationId xmlns:a16="http://schemas.microsoft.com/office/drawing/2014/main" id="{B7F2A559-B2EB-B98D-AE24-EE6D3D7E534E}"/>
              </a:ext>
            </a:extLst>
          </p:cNvPr>
          <p:cNvPicPr>
            <a:picLocks noChangeAspect="1"/>
          </p:cNvPicPr>
          <p:nvPr/>
        </p:nvPicPr>
        <p:blipFill>
          <a:blip r:embed="rId4"/>
          <a:stretch>
            <a:fillRect/>
          </a:stretch>
        </p:blipFill>
        <p:spPr>
          <a:xfrm>
            <a:off x="4755680" y="5673190"/>
            <a:ext cx="2426787" cy="717451"/>
          </a:xfrm>
          <a:prstGeom prst="rect">
            <a:avLst/>
          </a:prstGeom>
        </p:spPr>
      </p:pic>
      <p:pic>
        <p:nvPicPr>
          <p:cNvPr id="22" name="Image 3" descr="/mnt/data/unmul-20260408145731-e033c2.png">
            <a:extLst>
              <a:ext uri="{FF2B5EF4-FFF2-40B4-BE49-F238E27FC236}">
                <a16:creationId xmlns:a16="http://schemas.microsoft.com/office/drawing/2014/main" id="{A39A1FFA-3318-2CE5-6711-4CF375CBC08F}"/>
              </a:ext>
            </a:extLst>
          </p:cNvPr>
          <p:cNvPicPr>
            <a:picLocks noChangeAspect="1"/>
          </p:cNvPicPr>
          <p:nvPr/>
        </p:nvPicPr>
        <p:blipFill>
          <a:blip r:embed="rId3"/>
          <a:stretch>
            <a:fillRect/>
          </a:stretch>
        </p:blipFill>
        <p:spPr>
          <a:xfrm>
            <a:off x="1815189" y="5608838"/>
            <a:ext cx="799730" cy="799730"/>
          </a:xfrm>
          <a:prstGeom prst="rect">
            <a:avLst/>
          </a:prstGeom>
        </p:spPr>
      </p:pic>
      <p:pic>
        <p:nvPicPr>
          <p:cNvPr id="23" name="Image 4" descr="/mnt/data/logo-unggul-20260408145732-41a84d.png">
            <a:extLst>
              <a:ext uri="{FF2B5EF4-FFF2-40B4-BE49-F238E27FC236}">
                <a16:creationId xmlns:a16="http://schemas.microsoft.com/office/drawing/2014/main" id="{CCFC812F-EA6F-9EC0-2923-B2BF4D36A999}"/>
              </a:ext>
            </a:extLst>
          </p:cNvPr>
          <p:cNvPicPr>
            <a:picLocks noChangeAspect="1"/>
          </p:cNvPicPr>
          <p:nvPr/>
        </p:nvPicPr>
        <p:blipFill>
          <a:blip r:embed="rId5"/>
          <a:stretch>
            <a:fillRect/>
          </a:stretch>
        </p:blipFill>
        <p:spPr>
          <a:xfrm>
            <a:off x="7407885" y="5679879"/>
            <a:ext cx="1627783" cy="680878"/>
          </a:xfrm>
          <a:prstGeom prst="rect">
            <a:avLst/>
          </a:prstGeom>
        </p:spPr>
      </p:pic>
      <p:pic>
        <p:nvPicPr>
          <p:cNvPr id="24" name="Image 5" descr="/mnt/data/blu-20260408145731-85748a.png">
            <a:extLst>
              <a:ext uri="{FF2B5EF4-FFF2-40B4-BE49-F238E27FC236}">
                <a16:creationId xmlns:a16="http://schemas.microsoft.com/office/drawing/2014/main" id="{A7A202FF-0A1C-C3AF-8620-82185A70A824}"/>
              </a:ext>
            </a:extLst>
          </p:cNvPr>
          <p:cNvPicPr>
            <a:picLocks noChangeAspect="1"/>
          </p:cNvPicPr>
          <p:nvPr/>
        </p:nvPicPr>
        <p:blipFill>
          <a:blip r:embed="rId6"/>
          <a:stretch>
            <a:fillRect/>
          </a:stretch>
        </p:blipFill>
        <p:spPr>
          <a:xfrm>
            <a:off x="2807418" y="5608838"/>
            <a:ext cx="799730" cy="799730"/>
          </a:xfrm>
          <a:prstGeom prst="rect">
            <a:avLst/>
          </a:prstGeom>
        </p:spPr>
      </p:pic>
      <p:pic>
        <p:nvPicPr>
          <p:cNvPr id="25" name="Image 6" descr="/mnt/data/dies-natalis-20260408145732-edfb3f.png">
            <a:extLst>
              <a:ext uri="{FF2B5EF4-FFF2-40B4-BE49-F238E27FC236}">
                <a16:creationId xmlns:a16="http://schemas.microsoft.com/office/drawing/2014/main" id="{C50598B0-30EC-3595-4FA5-98C3AECA6A7F}"/>
              </a:ext>
            </a:extLst>
          </p:cNvPr>
          <p:cNvPicPr>
            <a:picLocks noChangeAspect="1"/>
          </p:cNvPicPr>
          <p:nvPr/>
        </p:nvPicPr>
        <p:blipFill>
          <a:blip r:embed="rId7"/>
          <a:stretch>
            <a:fillRect/>
          </a:stretch>
        </p:blipFill>
        <p:spPr>
          <a:xfrm>
            <a:off x="3799647" y="5608838"/>
            <a:ext cx="730615" cy="908939"/>
          </a:xfrm>
          <a:prstGeom prst="rect">
            <a:avLst/>
          </a:prstGeom>
        </p:spPr>
      </p:pic>
      <p:pic>
        <p:nvPicPr>
          <p:cNvPr id="26" name="Picture 25">
            <a:extLst>
              <a:ext uri="{FF2B5EF4-FFF2-40B4-BE49-F238E27FC236}">
                <a16:creationId xmlns:a16="http://schemas.microsoft.com/office/drawing/2014/main" id="{346B7907-71CA-BC17-67F4-E31227D624C4}"/>
              </a:ext>
            </a:extLst>
          </p:cNvPr>
          <p:cNvPicPr>
            <a:picLocks noChangeAspect="1"/>
          </p:cNvPicPr>
          <p:nvPr/>
        </p:nvPicPr>
        <p:blipFill>
          <a:blip r:embed="rId8"/>
          <a:stretch>
            <a:fillRect/>
          </a:stretch>
        </p:blipFill>
        <p:spPr>
          <a:xfrm>
            <a:off x="822960" y="5629597"/>
            <a:ext cx="799730" cy="799730"/>
          </a:xfrm>
          <a:prstGeom prst="rect">
            <a:avLst/>
          </a:prstGeom>
        </p:spPr>
      </p:pic>
      <p:sp>
        <p:nvSpPr>
          <p:cNvPr id="19" name="Oval 18">
            <a:extLst>
              <a:ext uri="{FF2B5EF4-FFF2-40B4-BE49-F238E27FC236}">
                <a16:creationId xmlns:a16="http://schemas.microsoft.com/office/drawing/2014/main" id="{DDF54714-8C8F-4C2A-B7FA-368D1D6A2D4E}"/>
              </a:ext>
            </a:extLst>
          </p:cNvPr>
          <p:cNvSpPr/>
          <p:nvPr/>
        </p:nvSpPr>
        <p:spPr>
          <a:xfrm>
            <a:off x="7460657" y="2531538"/>
            <a:ext cx="414705" cy="386862"/>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t>5</a:t>
            </a:r>
            <a:endParaRPr lang="en-ID" sz="2000"/>
          </a:p>
        </p:txBody>
      </p:sp>
      <p:pic>
        <p:nvPicPr>
          <p:cNvPr id="20" name="Picture 19">
            <a:extLst>
              <a:ext uri="{FF2B5EF4-FFF2-40B4-BE49-F238E27FC236}">
                <a16:creationId xmlns:a16="http://schemas.microsoft.com/office/drawing/2014/main" id="{DAE9ECA1-2EF4-4A0A-B36C-B431675064B4}"/>
              </a:ext>
            </a:extLst>
          </p:cNvPr>
          <p:cNvPicPr>
            <a:picLocks noChangeAspect="1"/>
          </p:cNvPicPr>
          <p:nvPr/>
        </p:nvPicPr>
        <p:blipFill>
          <a:blip r:embed="rId9"/>
          <a:stretch>
            <a:fillRect/>
          </a:stretch>
        </p:blipFill>
        <p:spPr>
          <a:xfrm>
            <a:off x="7604064" y="1713508"/>
            <a:ext cx="813083" cy="811413"/>
          </a:xfrm>
          <a:prstGeom prst="rect">
            <a:avLst/>
          </a:prstGeom>
        </p:spPr>
      </p:pic>
      <p:pic>
        <p:nvPicPr>
          <p:cNvPr id="27" name="Picture 26">
            <a:extLst>
              <a:ext uri="{FF2B5EF4-FFF2-40B4-BE49-F238E27FC236}">
                <a16:creationId xmlns:a16="http://schemas.microsoft.com/office/drawing/2014/main" id="{FE84E07E-1964-4FF6-B6C2-B4A8672CD8AE}"/>
              </a:ext>
            </a:extLst>
          </p:cNvPr>
          <p:cNvPicPr>
            <a:picLocks noChangeAspect="1"/>
          </p:cNvPicPr>
          <p:nvPr/>
        </p:nvPicPr>
        <p:blipFill>
          <a:blip r:embed="rId10"/>
          <a:stretch>
            <a:fillRect/>
          </a:stretch>
        </p:blipFill>
        <p:spPr>
          <a:xfrm>
            <a:off x="6653456" y="2942854"/>
            <a:ext cx="2029108" cy="2581635"/>
          </a:xfrm>
          <a:prstGeom prst="rect">
            <a:avLst/>
          </a:prstGeom>
        </p:spPr>
      </p:pic>
      <p:sp>
        <p:nvSpPr>
          <p:cNvPr id="28" name="Text 8">
            <a:extLst>
              <a:ext uri="{FF2B5EF4-FFF2-40B4-BE49-F238E27FC236}">
                <a16:creationId xmlns:a16="http://schemas.microsoft.com/office/drawing/2014/main" id="{9FEAE77B-9253-4351-A570-E7BAF2332669}"/>
              </a:ext>
            </a:extLst>
          </p:cNvPr>
          <p:cNvSpPr/>
          <p:nvPr/>
        </p:nvSpPr>
        <p:spPr>
          <a:xfrm>
            <a:off x="871076" y="3592576"/>
            <a:ext cx="5018827" cy="347472"/>
          </a:xfrm>
          <a:prstGeom prst="rect">
            <a:avLst/>
          </a:prstGeom>
          <a:noFill/>
          <a:ln/>
        </p:spPr>
        <p:txBody>
          <a:bodyPr wrap="square" lIns="0" tIns="0" rIns="0" bIns="0" rtlCol="0" anchor="ctr">
            <a:normAutofit/>
          </a:bodyPr>
          <a:lstStyle/>
          <a:p>
            <a:pPr marL="0" indent="0">
              <a:buNone/>
            </a:pPr>
            <a:r>
              <a:rPr lang="en-US" sz="1600" b="1">
                <a:solidFill>
                  <a:schemeClr val="bg1"/>
                </a:solidFill>
              </a:rPr>
              <a:t>Prof. Dr. Fahrul Agus, S.Si., M.T.</a:t>
            </a:r>
            <a:endParaRPr lang="en-US" sz="16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80">
                                          <p:stCondLst>
                                            <p:cond delay="0"/>
                                          </p:stCondLst>
                                        </p:cTn>
                                        <p:tgtEl>
                                          <p:spTgt spid="20"/>
                                        </p:tgtEl>
                                      </p:cBhvr>
                                    </p:animEffect>
                                    <p:anim calcmode="lin" valueType="num">
                                      <p:cBhvr>
                                        <p:cTn id="8"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13" dur="26">
                                          <p:stCondLst>
                                            <p:cond delay="650"/>
                                          </p:stCondLst>
                                        </p:cTn>
                                        <p:tgtEl>
                                          <p:spTgt spid="20"/>
                                        </p:tgtEl>
                                      </p:cBhvr>
                                      <p:to x="100000" y="60000"/>
                                    </p:animScale>
                                    <p:animScale>
                                      <p:cBhvr>
                                        <p:cTn id="14" dur="166" decel="50000">
                                          <p:stCondLst>
                                            <p:cond delay="676"/>
                                          </p:stCondLst>
                                        </p:cTn>
                                        <p:tgtEl>
                                          <p:spTgt spid="20"/>
                                        </p:tgtEl>
                                      </p:cBhvr>
                                      <p:to x="100000" y="100000"/>
                                    </p:animScale>
                                    <p:animScale>
                                      <p:cBhvr>
                                        <p:cTn id="15" dur="26">
                                          <p:stCondLst>
                                            <p:cond delay="1312"/>
                                          </p:stCondLst>
                                        </p:cTn>
                                        <p:tgtEl>
                                          <p:spTgt spid="20"/>
                                        </p:tgtEl>
                                      </p:cBhvr>
                                      <p:to x="100000" y="80000"/>
                                    </p:animScale>
                                    <p:animScale>
                                      <p:cBhvr>
                                        <p:cTn id="16" dur="166" decel="50000">
                                          <p:stCondLst>
                                            <p:cond delay="1338"/>
                                          </p:stCondLst>
                                        </p:cTn>
                                        <p:tgtEl>
                                          <p:spTgt spid="20"/>
                                        </p:tgtEl>
                                      </p:cBhvr>
                                      <p:to x="100000" y="100000"/>
                                    </p:animScale>
                                    <p:animScale>
                                      <p:cBhvr>
                                        <p:cTn id="17" dur="26">
                                          <p:stCondLst>
                                            <p:cond delay="1642"/>
                                          </p:stCondLst>
                                        </p:cTn>
                                        <p:tgtEl>
                                          <p:spTgt spid="20"/>
                                        </p:tgtEl>
                                      </p:cBhvr>
                                      <p:to x="100000" y="90000"/>
                                    </p:animScale>
                                    <p:animScale>
                                      <p:cBhvr>
                                        <p:cTn id="18" dur="166" decel="50000">
                                          <p:stCondLst>
                                            <p:cond delay="1668"/>
                                          </p:stCondLst>
                                        </p:cTn>
                                        <p:tgtEl>
                                          <p:spTgt spid="20"/>
                                        </p:tgtEl>
                                      </p:cBhvr>
                                      <p:to x="100000" y="100000"/>
                                    </p:animScale>
                                    <p:animScale>
                                      <p:cBhvr>
                                        <p:cTn id="19" dur="26">
                                          <p:stCondLst>
                                            <p:cond delay="1808"/>
                                          </p:stCondLst>
                                        </p:cTn>
                                        <p:tgtEl>
                                          <p:spTgt spid="20"/>
                                        </p:tgtEl>
                                      </p:cBhvr>
                                      <p:to x="100000" y="95000"/>
                                    </p:animScale>
                                    <p:animScale>
                                      <p:cBhvr>
                                        <p:cTn id="20" dur="166" decel="50000">
                                          <p:stCondLst>
                                            <p:cond delay="1834"/>
                                          </p:stCondLst>
                                        </p:cTn>
                                        <p:tgtEl>
                                          <p:spTgt spid="2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8FAFC"/>
        </a:solidFill>
        <a:effectLst/>
      </p:bgPr>
    </p:bg>
    <p:spTree>
      <p:nvGrpSpPr>
        <p:cNvPr id="1" name=""/>
        <p:cNvGrpSpPr/>
        <p:nvPr/>
      </p:nvGrpSpPr>
      <p:grpSpPr>
        <a:xfrm>
          <a:off x="0" y="0"/>
          <a:ext cx="0" cy="0"/>
          <a:chOff x="0" y="0"/>
          <a:chExt cx="0" cy="0"/>
        </a:xfrm>
      </p:grpSpPr>
      <p:sp>
        <p:nvSpPr>
          <p:cNvPr id="2" name="Shape 0"/>
          <p:cNvSpPr/>
          <p:nvPr/>
        </p:nvSpPr>
        <p:spPr>
          <a:xfrm>
            <a:off x="0" y="0"/>
            <a:ext cx="201168" cy="6858000"/>
          </a:xfrm>
          <a:prstGeom prst="rect">
            <a:avLst/>
          </a:prstGeom>
          <a:solidFill>
            <a:srgbClr val="006B3F"/>
          </a:solidFill>
          <a:ln w="12700">
            <a:solidFill>
              <a:srgbClr val="006B3F">
                <a:alpha val="0"/>
              </a:srgbClr>
            </a:solidFill>
            <a:prstDash val="solid"/>
          </a:ln>
        </p:spPr>
      </p:sp>
      <p:sp>
        <p:nvSpPr>
          <p:cNvPr id="3" name="Shape 1"/>
          <p:cNvSpPr/>
          <p:nvPr/>
        </p:nvSpPr>
        <p:spPr>
          <a:xfrm>
            <a:off x="201168" y="0"/>
            <a:ext cx="73152" cy="6858000"/>
          </a:xfrm>
          <a:prstGeom prst="rect">
            <a:avLst/>
          </a:prstGeom>
          <a:solidFill>
            <a:srgbClr val="F2B705"/>
          </a:solidFill>
          <a:ln w="12700">
            <a:solidFill>
              <a:srgbClr val="F2B705">
                <a:alpha val="0"/>
              </a:srgbClr>
            </a:solidFill>
            <a:prstDash val="solid"/>
          </a:ln>
        </p:spPr>
      </p:sp>
      <p:pic>
        <p:nvPicPr>
          <p:cNvPr id="4" name="Image 0" descr="/mnt/data/unmul-20260408145731-e033c2.png"/>
          <p:cNvPicPr>
            <a:picLocks noChangeAspect="1"/>
          </p:cNvPicPr>
          <p:nvPr/>
        </p:nvPicPr>
        <p:blipFill>
          <a:blip r:embed="rId3"/>
          <a:stretch>
            <a:fillRect/>
          </a:stretch>
        </p:blipFill>
        <p:spPr>
          <a:xfrm>
            <a:off x="475488" y="164592"/>
            <a:ext cx="411480" cy="411480"/>
          </a:xfrm>
          <a:prstGeom prst="rect">
            <a:avLst/>
          </a:prstGeom>
        </p:spPr>
      </p:pic>
      <p:sp>
        <p:nvSpPr>
          <p:cNvPr id="5" name="Text 2"/>
          <p:cNvSpPr/>
          <p:nvPr/>
        </p:nvSpPr>
        <p:spPr>
          <a:xfrm>
            <a:off x="1020318" y="274320"/>
            <a:ext cx="5075682" cy="210313"/>
          </a:xfrm>
          <a:prstGeom prst="rect">
            <a:avLst/>
          </a:prstGeom>
          <a:noFill/>
          <a:ln/>
        </p:spPr>
        <p:txBody>
          <a:bodyPr wrap="square" lIns="0" tIns="0" rIns="0" bIns="0" rtlCol="0" anchor="ctr"/>
          <a:lstStyle/>
          <a:p>
            <a:r>
              <a:rPr lang="en-US" sz="1400" b="1" dirty="0">
                <a:solidFill>
                  <a:srgbClr val="12352D"/>
                </a:solidFill>
              </a:rPr>
              <a:t>RAPAT TERBUKA SENAT UNIVERSITAS MULAWARMAN</a:t>
            </a:r>
            <a:endParaRPr lang="en-US" sz="1400" dirty="0"/>
          </a:p>
        </p:txBody>
      </p:sp>
      <p:sp>
        <p:nvSpPr>
          <p:cNvPr id="7" name="Text 4"/>
          <p:cNvSpPr/>
          <p:nvPr/>
        </p:nvSpPr>
        <p:spPr>
          <a:xfrm>
            <a:off x="11292840" y="192024"/>
            <a:ext cx="384048" cy="164592"/>
          </a:xfrm>
          <a:prstGeom prst="rect">
            <a:avLst/>
          </a:prstGeom>
          <a:noFill/>
          <a:ln/>
        </p:spPr>
        <p:txBody>
          <a:bodyPr wrap="square" lIns="0" tIns="0" rIns="0" bIns="0" rtlCol="0" anchor="ctr"/>
          <a:lstStyle/>
          <a:p>
            <a:pPr marL="0" indent="0" algn="r">
              <a:buNone/>
            </a:pPr>
            <a:fld id="{C5F966E1-8935-414F-B0A8-155161A209BB}" type="slidenum">
              <a:rPr lang="en-US" sz="1200" smtClean="0"/>
              <a:t>2</a:t>
            </a:fld>
            <a:endParaRPr lang="en-US" sz="1200" dirty="0"/>
          </a:p>
        </p:txBody>
      </p:sp>
      <p:sp>
        <p:nvSpPr>
          <p:cNvPr id="8" name="Shape 5"/>
          <p:cNvSpPr/>
          <p:nvPr/>
        </p:nvSpPr>
        <p:spPr>
          <a:xfrm>
            <a:off x="685800" y="6336792"/>
            <a:ext cx="10835640" cy="0"/>
          </a:xfrm>
          <a:prstGeom prst="line">
            <a:avLst/>
          </a:prstGeom>
          <a:noFill/>
          <a:ln w="10160">
            <a:solidFill>
              <a:srgbClr val="D6E8DD"/>
            </a:solidFill>
            <a:prstDash val="solid"/>
          </a:ln>
        </p:spPr>
      </p:sp>
      <p:sp>
        <p:nvSpPr>
          <p:cNvPr id="9" name="Text 6"/>
          <p:cNvSpPr/>
          <p:nvPr/>
        </p:nvSpPr>
        <p:spPr>
          <a:xfrm>
            <a:off x="685800" y="6446520"/>
            <a:ext cx="6949440" cy="164592"/>
          </a:xfrm>
          <a:prstGeom prst="rect">
            <a:avLst/>
          </a:prstGeom>
          <a:noFill/>
          <a:ln/>
        </p:spPr>
        <p:txBody>
          <a:bodyPr wrap="square" lIns="0" tIns="0" rIns="0" bIns="0" rtlCol="0" anchor="ctr"/>
          <a:lstStyle/>
          <a:p>
            <a:r>
              <a:rPr lang="en-US" sz="620" dirty="0">
                <a:solidFill>
                  <a:srgbClr val="64748B"/>
                </a:solidFill>
              </a:rPr>
              <a:t>Penyampaian Visi, Misi dan Program Kerja Bakal Calon Rektor • </a:t>
            </a:r>
            <a:r>
              <a:rPr lang="en-US" sz="620" dirty="0" err="1">
                <a:solidFill>
                  <a:srgbClr val="64748B"/>
                </a:solidFill>
              </a:rPr>
              <a:t>Rapat</a:t>
            </a:r>
            <a:r>
              <a:rPr lang="en-US" sz="620" dirty="0">
                <a:solidFill>
                  <a:srgbClr val="64748B"/>
                </a:solidFill>
              </a:rPr>
              <a:t> Terbuka Senat</a:t>
            </a:r>
            <a:endParaRPr lang="en-US" sz="620" dirty="0"/>
          </a:p>
        </p:txBody>
      </p:sp>
      <p:sp>
        <p:nvSpPr>
          <p:cNvPr id="10" name="Text 7"/>
          <p:cNvSpPr/>
          <p:nvPr/>
        </p:nvSpPr>
        <p:spPr>
          <a:xfrm>
            <a:off x="9189720" y="6446520"/>
            <a:ext cx="2359152" cy="164592"/>
          </a:xfrm>
          <a:prstGeom prst="rect">
            <a:avLst/>
          </a:prstGeom>
          <a:noFill/>
          <a:ln/>
        </p:spPr>
        <p:txBody>
          <a:bodyPr wrap="square" lIns="0" tIns="0" rIns="0" bIns="0" rtlCol="0" anchor="ctr"/>
          <a:lstStyle/>
          <a:p>
            <a:pPr marL="0" indent="0" algn="r">
              <a:buNone/>
            </a:pPr>
            <a:r>
              <a:rPr lang="en-US" sz="620" dirty="0">
                <a:solidFill>
                  <a:srgbClr val="64748B"/>
                </a:solidFill>
              </a:rPr>
              <a:t>Universitas Mulawarman</a:t>
            </a:r>
            <a:endParaRPr lang="en-US" sz="620" dirty="0"/>
          </a:p>
        </p:txBody>
      </p:sp>
      <p:sp>
        <p:nvSpPr>
          <p:cNvPr id="11" name="Text 8"/>
          <p:cNvSpPr/>
          <p:nvPr/>
        </p:nvSpPr>
        <p:spPr>
          <a:xfrm>
            <a:off x="274320" y="4440477"/>
            <a:ext cx="11917680" cy="1894210"/>
          </a:xfrm>
          <a:prstGeom prst="rect">
            <a:avLst/>
          </a:prstGeom>
          <a:noFill/>
          <a:ln/>
        </p:spPr>
        <p:txBody>
          <a:bodyPr wrap="square" lIns="0" tIns="0" rIns="0" bIns="0" rtlCol="0" anchor="ctr">
            <a:normAutofit/>
          </a:bodyPr>
          <a:lstStyle/>
          <a:p>
            <a:pPr algn="ctr"/>
            <a:r>
              <a:rPr lang="en-ID" sz="4000" b="1">
                <a:solidFill>
                  <a:srgbClr val="339933"/>
                </a:solidFill>
              </a:rPr>
              <a:t>"UNMUL BERDAYA 2030"</a:t>
            </a:r>
          </a:p>
          <a:p>
            <a:pPr algn="ctr"/>
            <a:r>
              <a:rPr lang="en-ID" sz="2800" b="1">
                <a:solidFill>
                  <a:srgbClr val="3333CC"/>
                </a:solidFill>
              </a:rPr>
              <a:t>Unggul, Berdampak, Mendunia, dan Menyejahterakan Bangsa</a:t>
            </a:r>
          </a:p>
          <a:p>
            <a:pPr marL="0" indent="0">
              <a:buNone/>
            </a:pPr>
            <a:endParaRPr lang="en-US" sz="2300" dirty="0"/>
          </a:p>
        </p:txBody>
      </p:sp>
      <p:pic>
        <p:nvPicPr>
          <p:cNvPr id="12" name="Picture 11">
            <a:extLst>
              <a:ext uri="{FF2B5EF4-FFF2-40B4-BE49-F238E27FC236}">
                <a16:creationId xmlns:a16="http://schemas.microsoft.com/office/drawing/2014/main" id="{FFB8C5FB-EADC-4740-BECB-CF0DAB8C4D6C}"/>
              </a:ext>
            </a:extLst>
          </p:cNvPr>
          <p:cNvPicPr>
            <a:picLocks noChangeAspect="1"/>
          </p:cNvPicPr>
          <p:nvPr/>
        </p:nvPicPr>
        <p:blipFill>
          <a:blip r:embed="rId4"/>
          <a:stretch>
            <a:fillRect/>
          </a:stretch>
        </p:blipFill>
        <p:spPr>
          <a:xfrm>
            <a:off x="274320" y="675602"/>
            <a:ext cx="11917680" cy="375678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201168" cy="6858000"/>
          </a:xfrm>
          <a:prstGeom prst="rect">
            <a:avLst/>
          </a:prstGeom>
          <a:solidFill>
            <a:srgbClr val="006B3F"/>
          </a:solidFill>
          <a:ln w="12700">
            <a:solidFill>
              <a:srgbClr val="006B3F">
                <a:alpha val="0"/>
              </a:srgbClr>
            </a:solidFill>
            <a:prstDash val="solid"/>
          </a:ln>
        </p:spPr>
      </p:sp>
      <p:sp>
        <p:nvSpPr>
          <p:cNvPr id="3" name="Shape 1"/>
          <p:cNvSpPr/>
          <p:nvPr/>
        </p:nvSpPr>
        <p:spPr>
          <a:xfrm>
            <a:off x="201168" y="0"/>
            <a:ext cx="73152" cy="6858000"/>
          </a:xfrm>
          <a:prstGeom prst="rect">
            <a:avLst/>
          </a:prstGeom>
          <a:solidFill>
            <a:srgbClr val="F2B705"/>
          </a:solidFill>
          <a:ln w="12700">
            <a:solidFill>
              <a:srgbClr val="F2B705">
                <a:alpha val="0"/>
              </a:srgbClr>
            </a:solidFill>
            <a:prstDash val="solid"/>
          </a:ln>
        </p:spPr>
      </p:sp>
      <p:pic>
        <p:nvPicPr>
          <p:cNvPr id="4" name="Image 0" descr="/mnt/data/unmul-20260408145731-e033c2.png"/>
          <p:cNvPicPr>
            <a:picLocks noChangeAspect="1"/>
          </p:cNvPicPr>
          <p:nvPr/>
        </p:nvPicPr>
        <p:blipFill>
          <a:blip r:embed="rId3"/>
          <a:stretch>
            <a:fillRect/>
          </a:stretch>
        </p:blipFill>
        <p:spPr>
          <a:xfrm>
            <a:off x="475488" y="164592"/>
            <a:ext cx="411480" cy="411480"/>
          </a:xfrm>
          <a:prstGeom prst="rect">
            <a:avLst/>
          </a:prstGeom>
        </p:spPr>
      </p:pic>
      <p:sp>
        <p:nvSpPr>
          <p:cNvPr id="5" name="Text 2"/>
          <p:cNvSpPr/>
          <p:nvPr/>
        </p:nvSpPr>
        <p:spPr>
          <a:xfrm>
            <a:off x="1020318" y="274320"/>
            <a:ext cx="5075682" cy="210313"/>
          </a:xfrm>
          <a:prstGeom prst="rect">
            <a:avLst/>
          </a:prstGeom>
          <a:noFill/>
          <a:ln/>
        </p:spPr>
        <p:txBody>
          <a:bodyPr wrap="square" lIns="0" tIns="0" rIns="0" bIns="0" rtlCol="0" anchor="ctr"/>
          <a:lstStyle/>
          <a:p>
            <a:r>
              <a:rPr lang="en-US" sz="1400" b="1" dirty="0">
                <a:solidFill>
                  <a:srgbClr val="12352D"/>
                </a:solidFill>
              </a:rPr>
              <a:t>RAPAT TERBUKA SENAT UNIVERSITAS MULAWARMAN</a:t>
            </a:r>
            <a:endParaRPr lang="en-US" sz="1400" dirty="0"/>
          </a:p>
        </p:txBody>
      </p:sp>
      <p:sp>
        <p:nvSpPr>
          <p:cNvPr id="7" name="Text 4"/>
          <p:cNvSpPr/>
          <p:nvPr/>
        </p:nvSpPr>
        <p:spPr>
          <a:xfrm>
            <a:off x="11292840" y="192024"/>
            <a:ext cx="384048" cy="164592"/>
          </a:xfrm>
          <a:prstGeom prst="rect">
            <a:avLst/>
          </a:prstGeom>
          <a:noFill/>
          <a:ln/>
        </p:spPr>
        <p:txBody>
          <a:bodyPr wrap="square" lIns="0" tIns="0" rIns="0" bIns="0" rtlCol="0" anchor="ctr"/>
          <a:lstStyle/>
          <a:p>
            <a:pPr marL="0" indent="0" algn="r">
              <a:buNone/>
            </a:pPr>
            <a:fld id="{E9145D25-8E5F-4017-B499-FEA981F148BD}" type="slidenum">
              <a:rPr lang="en-US" sz="1200" smtClean="0"/>
              <a:t>3</a:t>
            </a:fld>
            <a:endParaRPr lang="en-US" sz="1200" dirty="0"/>
          </a:p>
        </p:txBody>
      </p:sp>
      <p:sp>
        <p:nvSpPr>
          <p:cNvPr id="8" name="Shape 5"/>
          <p:cNvSpPr/>
          <p:nvPr/>
        </p:nvSpPr>
        <p:spPr>
          <a:xfrm>
            <a:off x="685800" y="6336792"/>
            <a:ext cx="10835640" cy="0"/>
          </a:xfrm>
          <a:prstGeom prst="line">
            <a:avLst/>
          </a:prstGeom>
          <a:noFill/>
          <a:ln w="10160">
            <a:solidFill>
              <a:srgbClr val="D6E8DD"/>
            </a:solidFill>
            <a:prstDash val="solid"/>
          </a:ln>
        </p:spPr>
      </p:sp>
      <p:sp>
        <p:nvSpPr>
          <p:cNvPr id="9" name="Text 6"/>
          <p:cNvSpPr/>
          <p:nvPr/>
        </p:nvSpPr>
        <p:spPr>
          <a:xfrm>
            <a:off x="685800" y="6446520"/>
            <a:ext cx="6949440" cy="164592"/>
          </a:xfrm>
          <a:prstGeom prst="rect">
            <a:avLst/>
          </a:prstGeom>
          <a:noFill/>
          <a:ln/>
        </p:spPr>
        <p:txBody>
          <a:bodyPr wrap="square" lIns="0" tIns="0" rIns="0" bIns="0" rtlCol="0" anchor="ctr"/>
          <a:lstStyle/>
          <a:p>
            <a:r>
              <a:rPr lang="en-US" sz="620" dirty="0">
                <a:solidFill>
                  <a:srgbClr val="64748B"/>
                </a:solidFill>
              </a:rPr>
              <a:t>Penyampaian Visi, Misi dan Program Kerja Bakal Calon Rektor • </a:t>
            </a:r>
            <a:r>
              <a:rPr lang="en-US" sz="620" dirty="0" err="1">
                <a:solidFill>
                  <a:srgbClr val="64748B"/>
                </a:solidFill>
              </a:rPr>
              <a:t>Rapat</a:t>
            </a:r>
            <a:r>
              <a:rPr lang="en-US" sz="620" dirty="0">
                <a:solidFill>
                  <a:srgbClr val="64748B"/>
                </a:solidFill>
              </a:rPr>
              <a:t> Terbuka Senat</a:t>
            </a:r>
            <a:endParaRPr lang="en-US" sz="620" dirty="0"/>
          </a:p>
        </p:txBody>
      </p:sp>
      <p:sp>
        <p:nvSpPr>
          <p:cNvPr id="10" name="Text 7"/>
          <p:cNvSpPr/>
          <p:nvPr/>
        </p:nvSpPr>
        <p:spPr>
          <a:xfrm>
            <a:off x="9189720" y="6446520"/>
            <a:ext cx="2359152" cy="164592"/>
          </a:xfrm>
          <a:prstGeom prst="rect">
            <a:avLst/>
          </a:prstGeom>
          <a:noFill/>
          <a:ln/>
        </p:spPr>
        <p:txBody>
          <a:bodyPr wrap="square" lIns="0" tIns="0" rIns="0" bIns="0" rtlCol="0" anchor="ctr"/>
          <a:lstStyle/>
          <a:p>
            <a:pPr marL="0" indent="0" algn="r">
              <a:buNone/>
            </a:pPr>
            <a:r>
              <a:rPr lang="en-US" sz="620" dirty="0">
                <a:solidFill>
                  <a:srgbClr val="64748B"/>
                </a:solidFill>
              </a:rPr>
              <a:t>Universitas Mulawarman</a:t>
            </a:r>
            <a:endParaRPr lang="en-US" sz="620" dirty="0"/>
          </a:p>
        </p:txBody>
      </p:sp>
      <p:sp>
        <p:nvSpPr>
          <p:cNvPr id="11" name="Text 8"/>
          <p:cNvSpPr/>
          <p:nvPr/>
        </p:nvSpPr>
        <p:spPr>
          <a:xfrm>
            <a:off x="681228" y="1094356"/>
            <a:ext cx="8614703" cy="1149981"/>
          </a:xfrm>
          <a:prstGeom prst="rect">
            <a:avLst/>
          </a:prstGeom>
          <a:noFill/>
          <a:ln/>
        </p:spPr>
        <p:txBody>
          <a:bodyPr wrap="square" lIns="0" tIns="0" rIns="0" bIns="0" rtlCol="0" anchor="ctr">
            <a:normAutofit/>
          </a:bodyPr>
          <a:lstStyle/>
          <a:p>
            <a:r>
              <a:rPr lang="en-ID" sz="3200">
                <a:solidFill>
                  <a:srgbClr val="002060"/>
                </a:solidFill>
              </a:rPr>
              <a:t>Mengapa Transformasi Unmul Harus Dipercepat?</a:t>
            </a:r>
            <a:endParaRPr lang="en-US" sz="3200" dirty="0">
              <a:solidFill>
                <a:srgbClr val="002060"/>
              </a:solidFill>
            </a:endParaRPr>
          </a:p>
        </p:txBody>
      </p:sp>
      <p:graphicFrame>
        <p:nvGraphicFramePr>
          <p:cNvPr id="6" name="Table 11">
            <a:extLst>
              <a:ext uri="{FF2B5EF4-FFF2-40B4-BE49-F238E27FC236}">
                <a16:creationId xmlns:a16="http://schemas.microsoft.com/office/drawing/2014/main" id="{E40AB020-ED4A-4ADD-8319-45EDCBD3DEDE}"/>
              </a:ext>
            </a:extLst>
          </p:cNvPr>
          <p:cNvGraphicFramePr>
            <a:graphicFrameLocks noGrp="1"/>
          </p:cNvGraphicFramePr>
          <p:nvPr>
            <p:extLst>
              <p:ext uri="{D42A27DB-BD31-4B8C-83A1-F6EECF244321}">
                <p14:modId xmlns:p14="http://schemas.microsoft.com/office/powerpoint/2010/main" val="379035298"/>
              </p:ext>
            </p:extLst>
          </p:nvPr>
        </p:nvGraphicFramePr>
        <p:xfrm>
          <a:off x="1944858" y="2858497"/>
          <a:ext cx="7244862" cy="2407920"/>
        </p:xfrm>
        <a:graphic>
          <a:graphicData uri="http://schemas.openxmlformats.org/drawingml/2006/table">
            <a:tbl>
              <a:tblPr firstRow="1" bandRow="1">
                <a:tableStyleId>{5C22544A-7EE6-4342-B048-85BDC9FD1C3A}</a:tableStyleId>
              </a:tblPr>
              <a:tblGrid>
                <a:gridCol w="2414954">
                  <a:extLst>
                    <a:ext uri="{9D8B030D-6E8A-4147-A177-3AD203B41FA5}">
                      <a16:colId xmlns:a16="http://schemas.microsoft.com/office/drawing/2014/main" val="1558642458"/>
                    </a:ext>
                  </a:extLst>
                </a:gridCol>
                <a:gridCol w="2414954">
                  <a:extLst>
                    <a:ext uri="{9D8B030D-6E8A-4147-A177-3AD203B41FA5}">
                      <a16:colId xmlns:a16="http://schemas.microsoft.com/office/drawing/2014/main" val="2924785592"/>
                    </a:ext>
                  </a:extLst>
                </a:gridCol>
                <a:gridCol w="2414954">
                  <a:extLst>
                    <a:ext uri="{9D8B030D-6E8A-4147-A177-3AD203B41FA5}">
                      <a16:colId xmlns:a16="http://schemas.microsoft.com/office/drawing/2014/main" val="2924337137"/>
                    </a:ext>
                  </a:extLst>
                </a:gridCol>
              </a:tblGrid>
              <a:tr h="323745">
                <a:tc>
                  <a:txBody>
                    <a:bodyPr/>
                    <a:lstStyle/>
                    <a:p>
                      <a:pPr algn="ctr"/>
                      <a:r>
                        <a:rPr lang="en-ID" sz="2000"/>
                        <a:t>Tantangan Global</a:t>
                      </a:r>
                    </a:p>
                  </a:txBody>
                  <a:tcPr/>
                </a:tc>
                <a:tc>
                  <a:txBody>
                    <a:bodyPr/>
                    <a:lstStyle/>
                    <a:p>
                      <a:pPr algn="ctr"/>
                      <a:r>
                        <a:rPr lang="en-ID" sz="2000"/>
                        <a:t>Tantangan Nasional</a:t>
                      </a:r>
                    </a:p>
                  </a:txBody>
                  <a:tcPr/>
                </a:tc>
                <a:tc>
                  <a:txBody>
                    <a:bodyPr/>
                    <a:lstStyle/>
                    <a:p>
                      <a:pPr algn="ctr"/>
                      <a:r>
                        <a:rPr lang="en-ID" sz="2000"/>
                        <a:t>Tantangan Lokal</a:t>
                      </a:r>
                    </a:p>
                  </a:txBody>
                  <a:tcPr/>
                </a:tc>
                <a:extLst>
                  <a:ext uri="{0D108BD9-81ED-4DB2-BD59-A6C34878D82A}">
                    <a16:rowId xmlns:a16="http://schemas.microsoft.com/office/drawing/2014/main" val="1317131724"/>
                  </a:ext>
                </a:extLst>
              </a:tr>
              <a:tr h="1734406">
                <a:tc>
                  <a:txBody>
                    <a:bodyPr/>
                    <a:lstStyle/>
                    <a:p>
                      <a:pPr marL="285750" indent="-285750">
                        <a:buFont typeface="Arial" panose="020B0604020202020204" pitchFamily="34" charset="0"/>
                        <a:buChar char="•"/>
                      </a:pPr>
                      <a:r>
                        <a:rPr lang="en-US" sz="1800"/>
                        <a:t>Artificial Intelligence</a:t>
                      </a:r>
                    </a:p>
                    <a:p>
                      <a:pPr marL="285750" indent="-285750">
                        <a:buFont typeface="Arial" panose="020B0604020202020204" pitchFamily="34" charset="0"/>
                        <a:buChar char="•"/>
                      </a:pPr>
                      <a:r>
                        <a:rPr lang="en-US" sz="1800"/>
                        <a:t>Society 5.0 Green</a:t>
                      </a:r>
                    </a:p>
                    <a:p>
                      <a:pPr marL="285750" indent="-285750">
                        <a:buFont typeface="Arial" panose="020B0604020202020204" pitchFamily="34" charset="0"/>
                        <a:buChar char="•"/>
                      </a:pPr>
                      <a:r>
                        <a:rPr lang="en-US" sz="1800"/>
                        <a:t>Economy Digital</a:t>
                      </a:r>
                    </a:p>
                    <a:p>
                      <a:pPr marL="285750" indent="-285750">
                        <a:buFont typeface="Arial" panose="020B0604020202020204" pitchFamily="34" charset="0"/>
                        <a:buChar char="•"/>
                      </a:pPr>
                      <a:r>
                        <a:rPr lang="en-US" sz="1800"/>
                        <a:t>Economy World</a:t>
                      </a:r>
                    </a:p>
                    <a:p>
                      <a:pPr marL="285750" indent="-285750">
                        <a:buFont typeface="Arial" panose="020B0604020202020204" pitchFamily="34" charset="0"/>
                        <a:buChar char="•"/>
                      </a:pPr>
                      <a:r>
                        <a:rPr lang="en-US" sz="1800"/>
                        <a:t>University Ranking</a:t>
                      </a:r>
                    </a:p>
                    <a:p>
                      <a:pPr marL="285750" indent="-285750">
                        <a:buFont typeface="Arial" panose="020B0604020202020204" pitchFamily="34" charset="0"/>
                        <a:buChar char="•"/>
                      </a:pPr>
                      <a:r>
                        <a:rPr lang="en-US" sz="1800"/>
                        <a:t>Persaingan SDM Global</a:t>
                      </a:r>
                      <a:endParaRPr lang="en-ID" sz="1800"/>
                    </a:p>
                  </a:txBody>
                  <a:tcPr/>
                </a:tc>
                <a:tc>
                  <a:txBody>
                    <a:bodyPr/>
                    <a:lstStyle/>
                    <a:p>
                      <a:pPr marL="285750" indent="-285750">
                        <a:buFont typeface="Wingdings" panose="05000000000000000000" pitchFamily="2" charset="2"/>
                        <a:buChar char="Ø"/>
                      </a:pPr>
                      <a:r>
                        <a:rPr lang="en-ID" sz="1800"/>
                        <a:t>Hilirisasi Riset </a:t>
                      </a:r>
                    </a:p>
                    <a:p>
                      <a:pPr marL="285750" indent="-285750">
                        <a:buFont typeface="Wingdings" panose="05000000000000000000" pitchFamily="2" charset="2"/>
                        <a:buChar char="Ø"/>
                      </a:pPr>
                      <a:r>
                        <a:rPr lang="en-ID" sz="1800"/>
                        <a:t>Kemandirian Teknologi </a:t>
                      </a:r>
                    </a:p>
                    <a:p>
                      <a:pPr marL="285750" indent="-285750">
                        <a:buFont typeface="Wingdings" panose="05000000000000000000" pitchFamily="2" charset="2"/>
                        <a:buChar char="Ø"/>
                      </a:pPr>
                      <a:r>
                        <a:rPr lang="en-ID" sz="1800"/>
                        <a:t>Asta Cita Pemerintah</a:t>
                      </a:r>
                    </a:p>
                    <a:p>
                      <a:pPr marL="285750" indent="-285750">
                        <a:buFont typeface="Wingdings" panose="05000000000000000000" pitchFamily="2" charset="2"/>
                        <a:buChar char="Ø"/>
                      </a:pPr>
                      <a:r>
                        <a:rPr lang="en-ID" sz="1800"/>
                        <a:t>Penguatan Sains dan Teknologi</a:t>
                      </a:r>
                    </a:p>
                  </a:txBody>
                  <a:tcPr/>
                </a:tc>
                <a:tc>
                  <a:txBody>
                    <a:bodyPr/>
                    <a:lstStyle/>
                    <a:p>
                      <a:pPr marL="285750" indent="-285750">
                        <a:buFont typeface="Wingdings" panose="05000000000000000000" pitchFamily="2" charset="2"/>
                        <a:buChar char="ü"/>
                      </a:pPr>
                      <a:r>
                        <a:rPr lang="sv-SE" sz="1800"/>
                        <a:t>Ibu Kota Nusantara</a:t>
                      </a:r>
                    </a:p>
                    <a:p>
                      <a:pPr marL="285750" indent="-285750">
                        <a:buFont typeface="Wingdings" panose="05000000000000000000" pitchFamily="2" charset="2"/>
                        <a:buChar char="ü"/>
                      </a:pPr>
                      <a:r>
                        <a:rPr lang="sv-SE" sz="1800"/>
                        <a:t>Transformasi Kalimantan Timur</a:t>
                      </a:r>
                    </a:p>
                    <a:p>
                      <a:pPr marL="285750" indent="-285750">
                        <a:buFont typeface="Wingdings" panose="05000000000000000000" pitchFamily="2" charset="2"/>
                        <a:buChar char="ü"/>
                      </a:pPr>
                      <a:r>
                        <a:rPr lang="sv-SE" sz="1800"/>
                        <a:t>Pengelolaan Hutan Tropis</a:t>
                      </a:r>
                    </a:p>
                    <a:p>
                      <a:pPr marL="285750" indent="-285750">
                        <a:buFont typeface="Wingdings" panose="05000000000000000000" pitchFamily="2" charset="2"/>
                        <a:buChar char="ü"/>
                      </a:pPr>
                      <a:r>
                        <a:rPr lang="sv-SE" sz="1800"/>
                        <a:t>Pembangunan Berkelanjutan</a:t>
                      </a:r>
                      <a:endParaRPr lang="en-ID" sz="1800"/>
                    </a:p>
                  </a:txBody>
                  <a:tcPr/>
                </a:tc>
                <a:extLst>
                  <a:ext uri="{0D108BD9-81ED-4DB2-BD59-A6C34878D82A}">
                    <a16:rowId xmlns:a16="http://schemas.microsoft.com/office/drawing/2014/main" val="736892930"/>
                  </a:ext>
                </a:extLst>
              </a:tr>
            </a:tbl>
          </a:graphicData>
        </a:graphic>
      </p:graphicFrame>
      <p:pic>
        <p:nvPicPr>
          <p:cNvPr id="13" name="Picture 12">
            <a:extLst>
              <a:ext uri="{FF2B5EF4-FFF2-40B4-BE49-F238E27FC236}">
                <a16:creationId xmlns:a16="http://schemas.microsoft.com/office/drawing/2014/main" id="{82455EE0-0B89-48FB-B926-70FEB5ACD77D}"/>
              </a:ext>
            </a:extLst>
          </p:cNvPr>
          <p:cNvPicPr>
            <a:picLocks noChangeAspect="1"/>
          </p:cNvPicPr>
          <p:nvPr/>
        </p:nvPicPr>
        <p:blipFill>
          <a:blip r:embed="rId4"/>
          <a:stretch>
            <a:fillRect/>
          </a:stretch>
        </p:blipFill>
        <p:spPr>
          <a:xfrm>
            <a:off x="1944858" y="2001255"/>
            <a:ext cx="955927" cy="840654"/>
          </a:xfrm>
          <a:prstGeom prst="rect">
            <a:avLst/>
          </a:prstGeom>
        </p:spPr>
      </p:pic>
    </p:spTree>
    <p:extLst>
      <p:ext uri="{BB962C8B-B14F-4D97-AF65-F5344CB8AC3E}">
        <p14:creationId xmlns:p14="http://schemas.microsoft.com/office/powerpoint/2010/main" val="19248078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201168" cy="6858000"/>
          </a:xfrm>
          <a:prstGeom prst="rect">
            <a:avLst/>
          </a:prstGeom>
          <a:solidFill>
            <a:srgbClr val="006B3F"/>
          </a:solidFill>
          <a:ln w="12700">
            <a:solidFill>
              <a:srgbClr val="006B3F">
                <a:alpha val="0"/>
              </a:srgbClr>
            </a:solidFill>
            <a:prstDash val="solid"/>
          </a:ln>
        </p:spPr>
      </p:sp>
      <p:sp>
        <p:nvSpPr>
          <p:cNvPr id="3" name="Shape 1"/>
          <p:cNvSpPr/>
          <p:nvPr/>
        </p:nvSpPr>
        <p:spPr>
          <a:xfrm>
            <a:off x="201168" y="0"/>
            <a:ext cx="73152" cy="6858000"/>
          </a:xfrm>
          <a:prstGeom prst="rect">
            <a:avLst/>
          </a:prstGeom>
          <a:solidFill>
            <a:srgbClr val="F2B705"/>
          </a:solidFill>
          <a:ln w="12700">
            <a:solidFill>
              <a:srgbClr val="F2B705">
                <a:alpha val="0"/>
              </a:srgbClr>
            </a:solidFill>
            <a:prstDash val="solid"/>
          </a:ln>
        </p:spPr>
      </p:sp>
      <p:pic>
        <p:nvPicPr>
          <p:cNvPr id="4" name="Image 0" descr="/mnt/data/unmul-20260408145731-e033c2.png"/>
          <p:cNvPicPr>
            <a:picLocks noChangeAspect="1"/>
          </p:cNvPicPr>
          <p:nvPr/>
        </p:nvPicPr>
        <p:blipFill>
          <a:blip r:embed="rId3"/>
          <a:stretch>
            <a:fillRect/>
          </a:stretch>
        </p:blipFill>
        <p:spPr>
          <a:xfrm>
            <a:off x="475488" y="164592"/>
            <a:ext cx="411480" cy="411480"/>
          </a:xfrm>
          <a:prstGeom prst="rect">
            <a:avLst/>
          </a:prstGeom>
        </p:spPr>
      </p:pic>
      <p:sp>
        <p:nvSpPr>
          <p:cNvPr id="5" name="Text 2"/>
          <p:cNvSpPr/>
          <p:nvPr/>
        </p:nvSpPr>
        <p:spPr>
          <a:xfrm>
            <a:off x="1020318" y="274320"/>
            <a:ext cx="5075682" cy="210313"/>
          </a:xfrm>
          <a:prstGeom prst="rect">
            <a:avLst/>
          </a:prstGeom>
          <a:noFill/>
          <a:ln/>
        </p:spPr>
        <p:txBody>
          <a:bodyPr wrap="square" lIns="0" tIns="0" rIns="0" bIns="0" rtlCol="0" anchor="ctr"/>
          <a:lstStyle/>
          <a:p>
            <a:r>
              <a:rPr lang="en-US" sz="1400" b="1" dirty="0">
                <a:solidFill>
                  <a:srgbClr val="12352D"/>
                </a:solidFill>
              </a:rPr>
              <a:t>RAPAT TERBUKA SENAT UNIVERSITAS MULAWARMAN</a:t>
            </a:r>
            <a:endParaRPr lang="en-US" sz="1400" dirty="0"/>
          </a:p>
        </p:txBody>
      </p:sp>
      <p:sp>
        <p:nvSpPr>
          <p:cNvPr id="7" name="Text 4"/>
          <p:cNvSpPr/>
          <p:nvPr/>
        </p:nvSpPr>
        <p:spPr>
          <a:xfrm>
            <a:off x="11292840" y="192024"/>
            <a:ext cx="384048" cy="164592"/>
          </a:xfrm>
          <a:prstGeom prst="rect">
            <a:avLst/>
          </a:prstGeom>
          <a:noFill/>
          <a:ln/>
        </p:spPr>
        <p:txBody>
          <a:bodyPr wrap="square" lIns="0" tIns="0" rIns="0" bIns="0" rtlCol="0" anchor="ctr"/>
          <a:lstStyle/>
          <a:p>
            <a:pPr marL="0" indent="0" algn="r">
              <a:buNone/>
            </a:pPr>
            <a:fld id="{E9145D25-8E5F-4017-B499-FEA981F148BD}" type="slidenum">
              <a:rPr lang="en-US" sz="1200" smtClean="0"/>
              <a:t>4</a:t>
            </a:fld>
            <a:endParaRPr lang="en-US" sz="1200" dirty="0"/>
          </a:p>
        </p:txBody>
      </p:sp>
      <p:sp>
        <p:nvSpPr>
          <p:cNvPr id="8" name="Shape 5"/>
          <p:cNvSpPr/>
          <p:nvPr/>
        </p:nvSpPr>
        <p:spPr>
          <a:xfrm>
            <a:off x="685800" y="6336792"/>
            <a:ext cx="10835640" cy="0"/>
          </a:xfrm>
          <a:prstGeom prst="line">
            <a:avLst/>
          </a:prstGeom>
          <a:noFill/>
          <a:ln w="10160">
            <a:solidFill>
              <a:srgbClr val="D6E8DD"/>
            </a:solidFill>
            <a:prstDash val="solid"/>
          </a:ln>
        </p:spPr>
      </p:sp>
      <p:sp>
        <p:nvSpPr>
          <p:cNvPr id="9" name="Text 6"/>
          <p:cNvSpPr/>
          <p:nvPr/>
        </p:nvSpPr>
        <p:spPr>
          <a:xfrm>
            <a:off x="685800" y="6446520"/>
            <a:ext cx="6949440" cy="164592"/>
          </a:xfrm>
          <a:prstGeom prst="rect">
            <a:avLst/>
          </a:prstGeom>
          <a:noFill/>
          <a:ln/>
        </p:spPr>
        <p:txBody>
          <a:bodyPr wrap="square" lIns="0" tIns="0" rIns="0" bIns="0" rtlCol="0" anchor="ctr"/>
          <a:lstStyle/>
          <a:p>
            <a:r>
              <a:rPr lang="en-US" sz="620" dirty="0">
                <a:solidFill>
                  <a:srgbClr val="64748B"/>
                </a:solidFill>
              </a:rPr>
              <a:t>Penyampaian Visi, Misi dan Program Kerja Bakal Calon Rektor • </a:t>
            </a:r>
            <a:r>
              <a:rPr lang="en-US" sz="620" dirty="0" err="1">
                <a:solidFill>
                  <a:srgbClr val="64748B"/>
                </a:solidFill>
              </a:rPr>
              <a:t>Rapat</a:t>
            </a:r>
            <a:r>
              <a:rPr lang="en-US" sz="620" dirty="0">
                <a:solidFill>
                  <a:srgbClr val="64748B"/>
                </a:solidFill>
              </a:rPr>
              <a:t> Terbuka Senat</a:t>
            </a:r>
            <a:endParaRPr lang="en-US" sz="620" dirty="0"/>
          </a:p>
        </p:txBody>
      </p:sp>
      <p:sp>
        <p:nvSpPr>
          <p:cNvPr id="10" name="Text 7"/>
          <p:cNvSpPr/>
          <p:nvPr/>
        </p:nvSpPr>
        <p:spPr>
          <a:xfrm>
            <a:off x="9189720" y="6446520"/>
            <a:ext cx="2359152" cy="164592"/>
          </a:xfrm>
          <a:prstGeom prst="rect">
            <a:avLst/>
          </a:prstGeom>
          <a:noFill/>
          <a:ln/>
        </p:spPr>
        <p:txBody>
          <a:bodyPr wrap="square" lIns="0" tIns="0" rIns="0" bIns="0" rtlCol="0" anchor="ctr"/>
          <a:lstStyle/>
          <a:p>
            <a:pPr marL="0" indent="0" algn="r">
              <a:buNone/>
            </a:pPr>
            <a:r>
              <a:rPr lang="en-US" sz="620" dirty="0">
                <a:solidFill>
                  <a:srgbClr val="64748B"/>
                </a:solidFill>
              </a:rPr>
              <a:t>Universitas Mulawarman</a:t>
            </a:r>
            <a:endParaRPr lang="en-US" sz="620" dirty="0"/>
          </a:p>
        </p:txBody>
      </p:sp>
      <p:pic>
        <p:nvPicPr>
          <p:cNvPr id="15" name="Picture 14">
            <a:extLst>
              <a:ext uri="{FF2B5EF4-FFF2-40B4-BE49-F238E27FC236}">
                <a16:creationId xmlns:a16="http://schemas.microsoft.com/office/drawing/2014/main" id="{087E6887-A6BB-43F6-9565-B19D81720CF1}"/>
              </a:ext>
            </a:extLst>
          </p:cNvPr>
          <p:cNvPicPr>
            <a:picLocks noChangeAspect="1"/>
          </p:cNvPicPr>
          <p:nvPr/>
        </p:nvPicPr>
        <p:blipFill>
          <a:blip r:embed="rId4"/>
          <a:stretch>
            <a:fillRect/>
          </a:stretch>
        </p:blipFill>
        <p:spPr>
          <a:xfrm>
            <a:off x="5333037" y="1075722"/>
            <a:ext cx="1457649" cy="716102"/>
          </a:xfrm>
          <a:prstGeom prst="rect">
            <a:avLst/>
          </a:prstGeom>
        </p:spPr>
      </p:pic>
      <p:graphicFrame>
        <p:nvGraphicFramePr>
          <p:cNvPr id="16" name="Table 16">
            <a:extLst>
              <a:ext uri="{FF2B5EF4-FFF2-40B4-BE49-F238E27FC236}">
                <a16:creationId xmlns:a16="http://schemas.microsoft.com/office/drawing/2014/main" id="{C66C489C-2C66-4E83-95F0-7B2E33F914B0}"/>
              </a:ext>
            </a:extLst>
          </p:cNvPr>
          <p:cNvGraphicFramePr>
            <a:graphicFrameLocks noGrp="1"/>
          </p:cNvGraphicFramePr>
          <p:nvPr>
            <p:extLst>
              <p:ext uri="{D42A27DB-BD31-4B8C-83A1-F6EECF244321}">
                <p14:modId xmlns:p14="http://schemas.microsoft.com/office/powerpoint/2010/main" val="1681641553"/>
              </p:ext>
            </p:extLst>
          </p:nvPr>
        </p:nvGraphicFramePr>
        <p:xfrm>
          <a:off x="4570074" y="1879194"/>
          <a:ext cx="3077309" cy="3866509"/>
        </p:xfrm>
        <a:graphic>
          <a:graphicData uri="http://schemas.openxmlformats.org/drawingml/2006/table">
            <a:tbl>
              <a:tblPr firstRow="1" bandRow="1">
                <a:tableStyleId>{5C22544A-7EE6-4342-B048-85BDC9FD1C3A}</a:tableStyleId>
              </a:tblPr>
              <a:tblGrid>
                <a:gridCol w="3077309">
                  <a:extLst>
                    <a:ext uri="{9D8B030D-6E8A-4147-A177-3AD203B41FA5}">
                      <a16:colId xmlns:a16="http://schemas.microsoft.com/office/drawing/2014/main" val="1568355954"/>
                    </a:ext>
                  </a:extLst>
                </a:gridCol>
              </a:tblGrid>
              <a:tr h="452749">
                <a:tc>
                  <a:txBody>
                    <a:bodyPr/>
                    <a:lstStyle/>
                    <a:p>
                      <a:pPr algn="ctr"/>
                      <a:r>
                        <a:rPr lang="en-ID" sz="2000"/>
                        <a:t>Modal Besar Unmul</a:t>
                      </a:r>
                    </a:p>
                  </a:txBody>
                  <a:tcPr/>
                </a:tc>
                <a:extLst>
                  <a:ext uri="{0D108BD9-81ED-4DB2-BD59-A6C34878D82A}">
                    <a16:rowId xmlns:a16="http://schemas.microsoft.com/office/drawing/2014/main" val="1666839901"/>
                  </a:ext>
                </a:extLst>
              </a:tr>
              <a:tr h="457630">
                <a:tc>
                  <a:txBody>
                    <a:bodyPr/>
                    <a:lstStyle/>
                    <a:p>
                      <a:pPr marL="285750" indent="-285750">
                        <a:buFont typeface="Wingdings" panose="05000000000000000000" pitchFamily="2" charset="2"/>
                        <a:buChar char="v"/>
                      </a:pPr>
                      <a:r>
                        <a:rPr lang="en-ID" sz="2000"/>
                        <a:t>Universitas terbesar di Kalimantan Timur</a:t>
                      </a:r>
                    </a:p>
                    <a:p>
                      <a:pPr marL="285750" indent="-285750">
                        <a:buFont typeface="Wingdings" panose="05000000000000000000" pitchFamily="2" charset="2"/>
                        <a:buChar char="v"/>
                      </a:pPr>
                      <a:r>
                        <a:rPr lang="en-ID" sz="2000"/>
                        <a:t>Dekat dengan IKN</a:t>
                      </a:r>
                    </a:p>
                    <a:p>
                      <a:pPr marL="285750" indent="-285750">
                        <a:buFont typeface="Wingdings" panose="05000000000000000000" pitchFamily="2" charset="2"/>
                        <a:buChar char="v"/>
                      </a:pPr>
                      <a:r>
                        <a:rPr lang="en-ID" sz="2000"/>
                        <a:t>Biodiversitas hutan tropis dunia</a:t>
                      </a:r>
                    </a:p>
                    <a:p>
                      <a:pPr marL="285750" indent="-285750">
                        <a:buFont typeface="Wingdings" panose="05000000000000000000" pitchFamily="2" charset="2"/>
                        <a:buChar char="v"/>
                      </a:pPr>
                      <a:r>
                        <a:rPr lang="en-ID" sz="2000"/>
                        <a:t>SDM dosen berkualitas</a:t>
                      </a:r>
                    </a:p>
                    <a:p>
                      <a:pPr marL="285750" indent="-285750">
                        <a:buFont typeface="Wingdings" panose="05000000000000000000" pitchFamily="2" charset="2"/>
                        <a:buChar char="v"/>
                      </a:pPr>
                      <a:r>
                        <a:rPr lang="en-ID" sz="2000"/>
                        <a:t>Potensi riset unggulan</a:t>
                      </a:r>
                    </a:p>
                    <a:p>
                      <a:pPr marL="285750" indent="-285750">
                        <a:buFont typeface="Wingdings" panose="05000000000000000000" pitchFamily="2" charset="2"/>
                        <a:buChar char="v"/>
                      </a:pPr>
                      <a:r>
                        <a:rPr lang="en-ID" sz="2000"/>
                        <a:t>Alumni yang kuat</a:t>
                      </a:r>
                    </a:p>
                    <a:p>
                      <a:pPr marL="285750" indent="-285750">
                        <a:buFont typeface="Wingdings" panose="05000000000000000000" pitchFamily="2" charset="2"/>
                        <a:buChar char="v"/>
                      </a:pPr>
                      <a:r>
                        <a:rPr lang="en-ID" sz="2000"/>
                        <a:t>Kepercayaan masyarakat tinggi</a:t>
                      </a:r>
                    </a:p>
                    <a:p>
                      <a:endParaRPr lang="en-ID"/>
                    </a:p>
                  </a:txBody>
                  <a:tcPr/>
                </a:tc>
                <a:extLst>
                  <a:ext uri="{0D108BD9-81ED-4DB2-BD59-A6C34878D82A}">
                    <a16:rowId xmlns:a16="http://schemas.microsoft.com/office/drawing/2014/main" val="3915911390"/>
                  </a:ext>
                </a:extLst>
              </a:tr>
            </a:tbl>
          </a:graphicData>
        </a:graphic>
      </p:graphicFrame>
    </p:spTree>
    <p:extLst>
      <p:ext uri="{BB962C8B-B14F-4D97-AF65-F5344CB8AC3E}">
        <p14:creationId xmlns:p14="http://schemas.microsoft.com/office/powerpoint/2010/main" val="36248524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201168" cy="6858000"/>
          </a:xfrm>
          <a:prstGeom prst="rect">
            <a:avLst/>
          </a:prstGeom>
          <a:solidFill>
            <a:srgbClr val="006B3F"/>
          </a:solidFill>
          <a:ln w="12700">
            <a:solidFill>
              <a:srgbClr val="006B3F">
                <a:alpha val="0"/>
              </a:srgbClr>
            </a:solidFill>
            <a:prstDash val="solid"/>
          </a:ln>
        </p:spPr>
      </p:sp>
      <p:sp>
        <p:nvSpPr>
          <p:cNvPr id="3" name="Shape 1"/>
          <p:cNvSpPr/>
          <p:nvPr/>
        </p:nvSpPr>
        <p:spPr>
          <a:xfrm>
            <a:off x="201168" y="0"/>
            <a:ext cx="73152" cy="6858000"/>
          </a:xfrm>
          <a:prstGeom prst="rect">
            <a:avLst/>
          </a:prstGeom>
          <a:solidFill>
            <a:srgbClr val="F2B705"/>
          </a:solidFill>
          <a:ln w="12700">
            <a:solidFill>
              <a:srgbClr val="F2B705">
                <a:alpha val="0"/>
              </a:srgbClr>
            </a:solidFill>
            <a:prstDash val="solid"/>
          </a:ln>
        </p:spPr>
      </p:sp>
      <p:pic>
        <p:nvPicPr>
          <p:cNvPr id="4" name="Image 0" descr="/mnt/data/unmul-20260408145731-e033c2.png"/>
          <p:cNvPicPr>
            <a:picLocks noChangeAspect="1"/>
          </p:cNvPicPr>
          <p:nvPr/>
        </p:nvPicPr>
        <p:blipFill>
          <a:blip r:embed="rId3"/>
          <a:stretch>
            <a:fillRect/>
          </a:stretch>
        </p:blipFill>
        <p:spPr>
          <a:xfrm>
            <a:off x="475488" y="164592"/>
            <a:ext cx="411480" cy="411480"/>
          </a:xfrm>
          <a:prstGeom prst="rect">
            <a:avLst/>
          </a:prstGeom>
        </p:spPr>
      </p:pic>
      <p:sp>
        <p:nvSpPr>
          <p:cNvPr id="5" name="Text 2"/>
          <p:cNvSpPr/>
          <p:nvPr/>
        </p:nvSpPr>
        <p:spPr>
          <a:xfrm>
            <a:off x="1020318" y="274320"/>
            <a:ext cx="5075682" cy="210313"/>
          </a:xfrm>
          <a:prstGeom prst="rect">
            <a:avLst/>
          </a:prstGeom>
          <a:noFill/>
          <a:ln/>
        </p:spPr>
        <p:txBody>
          <a:bodyPr wrap="square" lIns="0" tIns="0" rIns="0" bIns="0" rtlCol="0" anchor="ctr"/>
          <a:lstStyle/>
          <a:p>
            <a:r>
              <a:rPr lang="en-US" sz="1400" b="1" dirty="0">
                <a:solidFill>
                  <a:srgbClr val="12352D"/>
                </a:solidFill>
              </a:rPr>
              <a:t>RAPAT TERBUKA SENAT UNIVERSITAS MULAWARMAN</a:t>
            </a:r>
            <a:endParaRPr lang="en-US" sz="1400" dirty="0"/>
          </a:p>
        </p:txBody>
      </p:sp>
      <p:sp>
        <p:nvSpPr>
          <p:cNvPr id="7" name="Text 4"/>
          <p:cNvSpPr/>
          <p:nvPr/>
        </p:nvSpPr>
        <p:spPr>
          <a:xfrm>
            <a:off x="11273638" y="192024"/>
            <a:ext cx="422453" cy="164592"/>
          </a:xfrm>
          <a:prstGeom prst="rect">
            <a:avLst/>
          </a:prstGeom>
          <a:noFill/>
          <a:ln/>
        </p:spPr>
        <p:txBody>
          <a:bodyPr wrap="square" lIns="0" tIns="0" rIns="0" bIns="0" rtlCol="0" anchor="ctr"/>
          <a:lstStyle/>
          <a:p>
            <a:pPr marL="0" indent="0" algn="r">
              <a:buNone/>
            </a:pPr>
            <a:fld id="{1F6D8C7C-2E35-46FA-8DBE-7F265BD31248}" type="slidenum">
              <a:rPr lang="en-US" sz="1200" smtClean="0"/>
              <a:t>5</a:t>
            </a:fld>
            <a:endParaRPr lang="en-US" sz="1200" dirty="0"/>
          </a:p>
        </p:txBody>
      </p:sp>
      <p:sp>
        <p:nvSpPr>
          <p:cNvPr id="8" name="Shape 5"/>
          <p:cNvSpPr/>
          <p:nvPr/>
        </p:nvSpPr>
        <p:spPr>
          <a:xfrm>
            <a:off x="685800" y="6336792"/>
            <a:ext cx="10835640" cy="0"/>
          </a:xfrm>
          <a:prstGeom prst="line">
            <a:avLst/>
          </a:prstGeom>
          <a:noFill/>
          <a:ln w="10160">
            <a:solidFill>
              <a:srgbClr val="D6E8DD"/>
            </a:solidFill>
            <a:prstDash val="solid"/>
          </a:ln>
        </p:spPr>
      </p:sp>
      <p:sp>
        <p:nvSpPr>
          <p:cNvPr id="9" name="Text 6"/>
          <p:cNvSpPr/>
          <p:nvPr/>
        </p:nvSpPr>
        <p:spPr>
          <a:xfrm>
            <a:off x="685800" y="6446520"/>
            <a:ext cx="6949440" cy="164592"/>
          </a:xfrm>
          <a:prstGeom prst="rect">
            <a:avLst/>
          </a:prstGeom>
          <a:noFill/>
          <a:ln/>
        </p:spPr>
        <p:txBody>
          <a:bodyPr wrap="square" lIns="0" tIns="0" rIns="0" bIns="0" rtlCol="0" anchor="ctr"/>
          <a:lstStyle/>
          <a:p>
            <a:r>
              <a:rPr lang="en-US" sz="620" dirty="0">
                <a:solidFill>
                  <a:srgbClr val="64748B"/>
                </a:solidFill>
              </a:rPr>
              <a:t>Penyampaian Visi, Misi dan Program Kerja Bakal Calon Rektor • </a:t>
            </a:r>
            <a:r>
              <a:rPr lang="en-US" sz="620" dirty="0" err="1">
                <a:solidFill>
                  <a:srgbClr val="64748B"/>
                </a:solidFill>
              </a:rPr>
              <a:t>Rapat</a:t>
            </a:r>
            <a:r>
              <a:rPr lang="en-US" sz="620" dirty="0">
                <a:solidFill>
                  <a:srgbClr val="64748B"/>
                </a:solidFill>
              </a:rPr>
              <a:t> Terbuka Senat</a:t>
            </a:r>
            <a:endParaRPr lang="en-US" sz="620" dirty="0"/>
          </a:p>
        </p:txBody>
      </p:sp>
      <p:sp>
        <p:nvSpPr>
          <p:cNvPr id="10" name="Text 7"/>
          <p:cNvSpPr/>
          <p:nvPr/>
        </p:nvSpPr>
        <p:spPr>
          <a:xfrm>
            <a:off x="9189720" y="6446520"/>
            <a:ext cx="2359152" cy="164592"/>
          </a:xfrm>
          <a:prstGeom prst="rect">
            <a:avLst/>
          </a:prstGeom>
          <a:noFill/>
          <a:ln/>
        </p:spPr>
        <p:txBody>
          <a:bodyPr wrap="square" lIns="0" tIns="0" rIns="0" bIns="0" rtlCol="0" anchor="ctr"/>
          <a:lstStyle/>
          <a:p>
            <a:pPr marL="0" indent="0" algn="r">
              <a:buNone/>
            </a:pPr>
            <a:r>
              <a:rPr lang="en-US" sz="620" dirty="0">
                <a:solidFill>
                  <a:srgbClr val="64748B"/>
                </a:solidFill>
              </a:rPr>
              <a:t>Universitas Mulawarman</a:t>
            </a:r>
            <a:endParaRPr lang="en-US" sz="620" dirty="0"/>
          </a:p>
        </p:txBody>
      </p:sp>
      <p:sp>
        <p:nvSpPr>
          <p:cNvPr id="11" name="Text 8"/>
          <p:cNvSpPr/>
          <p:nvPr/>
        </p:nvSpPr>
        <p:spPr>
          <a:xfrm>
            <a:off x="681228" y="1095929"/>
            <a:ext cx="9425354" cy="1894210"/>
          </a:xfrm>
          <a:prstGeom prst="rect">
            <a:avLst/>
          </a:prstGeom>
          <a:noFill/>
          <a:ln/>
        </p:spPr>
        <p:txBody>
          <a:bodyPr wrap="square" lIns="0" tIns="0" rIns="0" bIns="0" rtlCol="0" anchor="ctr">
            <a:normAutofit/>
          </a:bodyPr>
          <a:lstStyle/>
          <a:p>
            <a:r>
              <a:rPr lang="en-ID" sz="4000" b="1">
                <a:solidFill>
                  <a:srgbClr val="339933"/>
                </a:solidFill>
              </a:rPr>
              <a:t>VISI</a:t>
            </a:r>
          </a:p>
          <a:p>
            <a:pPr marL="0" indent="0">
              <a:buNone/>
            </a:pPr>
            <a:endParaRPr lang="en-US" sz="2300" dirty="0"/>
          </a:p>
        </p:txBody>
      </p:sp>
      <p:sp>
        <p:nvSpPr>
          <p:cNvPr id="34" name="Text 9">
            <a:extLst>
              <a:ext uri="{FF2B5EF4-FFF2-40B4-BE49-F238E27FC236}">
                <a16:creationId xmlns:a16="http://schemas.microsoft.com/office/drawing/2014/main" id="{7324E648-954E-739D-DA1C-6BB974FB4883}"/>
              </a:ext>
            </a:extLst>
          </p:cNvPr>
          <p:cNvSpPr/>
          <p:nvPr/>
        </p:nvSpPr>
        <p:spPr>
          <a:xfrm>
            <a:off x="681228" y="2496740"/>
            <a:ext cx="9904359" cy="2742243"/>
          </a:xfrm>
          <a:prstGeom prst="rect">
            <a:avLst/>
          </a:prstGeom>
          <a:noFill/>
          <a:ln/>
        </p:spPr>
        <p:txBody>
          <a:bodyPr wrap="square" lIns="0" tIns="0" rIns="0" bIns="0" rtlCol="0" anchor="t">
            <a:normAutofit/>
          </a:bodyPr>
          <a:lstStyle/>
          <a:p>
            <a:pPr marL="0" indent="0">
              <a:buNone/>
            </a:pPr>
            <a:r>
              <a:rPr lang="en-ID" sz="2800" b="1" i="0">
                <a:solidFill>
                  <a:srgbClr val="0070C0"/>
                </a:solidFill>
                <a:effectLst/>
                <a:latin typeface="Book Antiqua" panose="02040602050305030304" pitchFamily="18" charset="0"/>
              </a:rPr>
              <a:t>"Menjadikan Universitas Mulawarman sebagai Universitas Unggul, Berdampak, dan Mendunia, serta Pusat Inovasi Berbasis Lingkungan Tropis untuk Pembangunan Berkelanjutan dan Menyejahterakan Bangsa Tahun 2030"</a:t>
            </a:r>
            <a:r>
              <a:rPr lang="en-US" sz="2800">
                <a:solidFill>
                  <a:srgbClr val="0070C0"/>
                </a:solidFill>
                <a:latin typeface="Book Antiqua" panose="02040602050305030304" pitchFamily="18" charset="0"/>
              </a:rPr>
              <a:t> </a:t>
            </a:r>
            <a:endParaRPr lang="en-US" sz="2800" dirty="0">
              <a:solidFill>
                <a:srgbClr val="0070C0"/>
              </a:solidFill>
              <a:latin typeface="Book Antiqua" panose="02040602050305030304" pitchFamily="18" charset="0"/>
            </a:endParaRPr>
          </a:p>
        </p:txBody>
      </p:sp>
    </p:spTree>
    <p:extLst>
      <p:ext uri="{BB962C8B-B14F-4D97-AF65-F5344CB8AC3E}">
        <p14:creationId xmlns:p14="http://schemas.microsoft.com/office/powerpoint/2010/main" val="14672988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201168" cy="6858000"/>
          </a:xfrm>
          <a:prstGeom prst="rect">
            <a:avLst/>
          </a:prstGeom>
          <a:solidFill>
            <a:srgbClr val="006B3F"/>
          </a:solidFill>
          <a:ln w="12700">
            <a:solidFill>
              <a:srgbClr val="006B3F">
                <a:alpha val="0"/>
              </a:srgbClr>
            </a:solidFill>
            <a:prstDash val="solid"/>
          </a:ln>
        </p:spPr>
      </p:sp>
      <p:sp>
        <p:nvSpPr>
          <p:cNvPr id="3" name="Shape 1"/>
          <p:cNvSpPr/>
          <p:nvPr/>
        </p:nvSpPr>
        <p:spPr>
          <a:xfrm>
            <a:off x="201168" y="0"/>
            <a:ext cx="73152" cy="6858000"/>
          </a:xfrm>
          <a:prstGeom prst="rect">
            <a:avLst/>
          </a:prstGeom>
          <a:solidFill>
            <a:srgbClr val="F2B705"/>
          </a:solidFill>
          <a:ln w="12700">
            <a:solidFill>
              <a:srgbClr val="F2B705">
                <a:alpha val="0"/>
              </a:srgbClr>
            </a:solidFill>
            <a:prstDash val="solid"/>
          </a:ln>
        </p:spPr>
      </p:sp>
      <p:pic>
        <p:nvPicPr>
          <p:cNvPr id="4" name="Image 0" descr="/mnt/data/unmul-20260408145731-e033c2.png"/>
          <p:cNvPicPr>
            <a:picLocks noChangeAspect="1"/>
          </p:cNvPicPr>
          <p:nvPr/>
        </p:nvPicPr>
        <p:blipFill>
          <a:blip r:embed="rId3"/>
          <a:stretch>
            <a:fillRect/>
          </a:stretch>
        </p:blipFill>
        <p:spPr>
          <a:xfrm>
            <a:off x="475488" y="164592"/>
            <a:ext cx="411480" cy="411480"/>
          </a:xfrm>
          <a:prstGeom prst="rect">
            <a:avLst/>
          </a:prstGeom>
        </p:spPr>
      </p:pic>
      <p:sp>
        <p:nvSpPr>
          <p:cNvPr id="5" name="Text 2"/>
          <p:cNvSpPr/>
          <p:nvPr/>
        </p:nvSpPr>
        <p:spPr>
          <a:xfrm>
            <a:off x="1020318" y="274320"/>
            <a:ext cx="5075682" cy="210313"/>
          </a:xfrm>
          <a:prstGeom prst="rect">
            <a:avLst/>
          </a:prstGeom>
          <a:noFill/>
          <a:ln/>
        </p:spPr>
        <p:txBody>
          <a:bodyPr wrap="square" lIns="0" tIns="0" rIns="0" bIns="0" rtlCol="0" anchor="ctr"/>
          <a:lstStyle/>
          <a:p>
            <a:r>
              <a:rPr lang="en-US" sz="1400" b="1" dirty="0">
                <a:solidFill>
                  <a:srgbClr val="12352D"/>
                </a:solidFill>
              </a:rPr>
              <a:t>RAPAT TERBUKA SENAT UNIVERSITAS MULAWARMAN</a:t>
            </a:r>
            <a:endParaRPr lang="en-US" sz="1400" dirty="0"/>
          </a:p>
        </p:txBody>
      </p:sp>
      <p:sp>
        <p:nvSpPr>
          <p:cNvPr id="7" name="Text 4"/>
          <p:cNvSpPr/>
          <p:nvPr/>
        </p:nvSpPr>
        <p:spPr>
          <a:xfrm>
            <a:off x="11292840" y="192024"/>
            <a:ext cx="384048" cy="164592"/>
          </a:xfrm>
          <a:prstGeom prst="rect">
            <a:avLst/>
          </a:prstGeom>
          <a:noFill/>
          <a:ln/>
        </p:spPr>
        <p:txBody>
          <a:bodyPr wrap="square" lIns="0" tIns="0" rIns="0" bIns="0" rtlCol="0" anchor="ctr"/>
          <a:lstStyle/>
          <a:p>
            <a:pPr marL="0" indent="0" algn="r">
              <a:buNone/>
            </a:pPr>
            <a:fld id="{BB2CBD95-B2EE-4675-BCD5-A00D038AF86A}" type="slidenum">
              <a:rPr lang="en-US" sz="1200" b="1" smtClean="0"/>
              <a:t>6</a:t>
            </a:fld>
            <a:endParaRPr lang="en-US" sz="1200" dirty="0"/>
          </a:p>
        </p:txBody>
      </p:sp>
      <p:sp>
        <p:nvSpPr>
          <p:cNvPr id="8" name="Shape 5"/>
          <p:cNvSpPr/>
          <p:nvPr/>
        </p:nvSpPr>
        <p:spPr>
          <a:xfrm>
            <a:off x="685800" y="6336792"/>
            <a:ext cx="10835640" cy="0"/>
          </a:xfrm>
          <a:prstGeom prst="line">
            <a:avLst/>
          </a:prstGeom>
          <a:noFill/>
          <a:ln w="10160">
            <a:solidFill>
              <a:srgbClr val="D6E8DD"/>
            </a:solidFill>
            <a:prstDash val="solid"/>
          </a:ln>
        </p:spPr>
      </p:sp>
      <p:sp>
        <p:nvSpPr>
          <p:cNvPr id="9" name="Text 6"/>
          <p:cNvSpPr/>
          <p:nvPr/>
        </p:nvSpPr>
        <p:spPr>
          <a:xfrm>
            <a:off x="685800" y="6446520"/>
            <a:ext cx="6949440" cy="164592"/>
          </a:xfrm>
          <a:prstGeom prst="rect">
            <a:avLst/>
          </a:prstGeom>
          <a:noFill/>
          <a:ln/>
        </p:spPr>
        <p:txBody>
          <a:bodyPr wrap="square" lIns="0" tIns="0" rIns="0" bIns="0" rtlCol="0" anchor="ctr"/>
          <a:lstStyle/>
          <a:p>
            <a:r>
              <a:rPr lang="en-US" sz="620" dirty="0">
                <a:solidFill>
                  <a:srgbClr val="64748B"/>
                </a:solidFill>
              </a:rPr>
              <a:t>Penyampaian Visi, Misi dan Program Kerja Bakal Calon Rektor • </a:t>
            </a:r>
            <a:r>
              <a:rPr lang="en-US" sz="620" dirty="0" err="1">
                <a:solidFill>
                  <a:srgbClr val="64748B"/>
                </a:solidFill>
              </a:rPr>
              <a:t>Rapat</a:t>
            </a:r>
            <a:r>
              <a:rPr lang="en-US" sz="620" dirty="0">
                <a:solidFill>
                  <a:srgbClr val="64748B"/>
                </a:solidFill>
              </a:rPr>
              <a:t> Terbuka Senat</a:t>
            </a:r>
            <a:endParaRPr lang="en-US" sz="620" dirty="0"/>
          </a:p>
        </p:txBody>
      </p:sp>
      <p:sp>
        <p:nvSpPr>
          <p:cNvPr id="10" name="Text 7"/>
          <p:cNvSpPr/>
          <p:nvPr/>
        </p:nvSpPr>
        <p:spPr>
          <a:xfrm>
            <a:off x="9189720" y="6446520"/>
            <a:ext cx="2359152" cy="164592"/>
          </a:xfrm>
          <a:prstGeom prst="rect">
            <a:avLst/>
          </a:prstGeom>
          <a:noFill/>
          <a:ln/>
        </p:spPr>
        <p:txBody>
          <a:bodyPr wrap="square" lIns="0" tIns="0" rIns="0" bIns="0" rtlCol="0" anchor="ctr"/>
          <a:lstStyle/>
          <a:p>
            <a:pPr marL="0" indent="0" algn="r">
              <a:buNone/>
            </a:pPr>
            <a:r>
              <a:rPr lang="en-US" sz="620" dirty="0">
                <a:solidFill>
                  <a:srgbClr val="64748B"/>
                </a:solidFill>
              </a:rPr>
              <a:t>Universitas Mulawarman</a:t>
            </a:r>
            <a:endParaRPr lang="en-US" sz="620" dirty="0"/>
          </a:p>
        </p:txBody>
      </p:sp>
      <p:sp>
        <p:nvSpPr>
          <p:cNvPr id="11" name="Text 8"/>
          <p:cNvSpPr/>
          <p:nvPr/>
        </p:nvSpPr>
        <p:spPr>
          <a:xfrm>
            <a:off x="681228" y="744618"/>
            <a:ext cx="9425354" cy="1894210"/>
          </a:xfrm>
          <a:prstGeom prst="rect">
            <a:avLst/>
          </a:prstGeom>
          <a:noFill/>
          <a:ln/>
        </p:spPr>
        <p:txBody>
          <a:bodyPr wrap="square" lIns="0" tIns="0" rIns="0" bIns="0" rtlCol="0" anchor="ctr">
            <a:normAutofit/>
          </a:bodyPr>
          <a:lstStyle/>
          <a:p>
            <a:r>
              <a:rPr lang="en-ID" sz="3200" b="1">
                <a:solidFill>
                  <a:srgbClr val="12352D"/>
                </a:solidFill>
              </a:rPr>
              <a:t>PILAR TRANSFORMASI UNMUL BERDAYA 2030</a:t>
            </a:r>
          </a:p>
          <a:p>
            <a:r>
              <a:rPr lang="en-ID" sz="4000" b="1">
                <a:solidFill>
                  <a:srgbClr val="006B3F"/>
                </a:solidFill>
              </a:rPr>
              <a:t>B E R D A Y A</a:t>
            </a:r>
          </a:p>
          <a:p>
            <a:pPr marL="0" indent="0">
              <a:buNone/>
            </a:pPr>
            <a:endParaRPr lang="en-US" sz="2300" dirty="0"/>
          </a:p>
        </p:txBody>
      </p:sp>
      <p:sp>
        <p:nvSpPr>
          <p:cNvPr id="6" name="Rectangle 5">
            <a:extLst>
              <a:ext uri="{FF2B5EF4-FFF2-40B4-BE49-F238E27FC236}">
                <a16:creationId xmlns:a16="http://schemas.microsoft.com/office/drawing/2014/main" id="{CEB19DE6-D83A-479A-B85C-90BF95EB848B}"/>
              </a:ext>
            </a:extLst>
          </p:cNvPr>
          <p:cNvSpPr/>
          <p:nvPr/>
        </p:nvSpPr>
        <p:spPr>
          <a:xfrm>
            <a:off x="992676" y="2067816"/>
            <a:ext cx="529311" cy="830997"/>
          </a:xfrm>
          <a:prstGeom prst="rect">
            <a:avLst/>
          </a:prstGeom>
          <a:noFill/>
        </p:spPr>
        <p:txBody>
          <a:bodyPr wrap="none" lIns="91440" tIns="45720" rIns="91440" bIns="45720">
            <a:spAutoFit/>
          </a:bodyPr>
          <a:lstStyle/>
          <a:p>
            <a:pPr algn="ctr"/>
            <a:r>
              <a:rPr lang="en-US" sz="4800" b="1">
                <a:ln w="13462">
                  <a:solidFill>
                    <a:schemeClr val="bg1"/>
                  </a:solidFill>
                  <a:prstDash val="solid"/>
                </a:ln>
                <a:solidFill>
                  <a:schemeClr val="tx1">
                    <a:lumMod val="85000"/>
                    <a:lumOff val="15000"/>
                  </a:schemeClr>
                </a:solidFill>
                <a:effectLst>
                  <a:outerShdw dist="38100" dir="2700000" algn="bl" rotWithShape="0">
                    <a:schemeClr val="accent5"/>
                  </a:outerShdw>
                </a:effectLst>
              </a:rPr>
              <a:t>B</a:t>
            </a:r>
            <a:endParaRPr lang="en-US" sz="4800" b="1" cap="none" spc="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
        <p:nvSpPr>
          <p:cNvPr id="14" name="Rectangle 13">
            <a:extLst>
              <a:ext uri="{FF2B5EF4-FFF2-40B4-BE49-F238E27FC236}">
                <a16:creationId xmlns:a16="http://schemas.microsoft.com/office/drawing/2014/main" id="{8FE7DFCD-914A-46AE-BB8D-4CF3CB14AC81}"/>
              </a:ext>
            </a:extLst>
          </p:cNvPr>
          <p:cNvSpPr/>
          <p:nvPr/>
        </p:nvSpPr>
        <p:spPr>
          <a:xfrm>
            <a:off x="1442347" y="3281455"/>
            <a:ext cx="530915" cy="830997"/>
          </a:xfrm>
          <a:prstGeom prst="rect">
            <a:avLst/>
          </a:prstGeom>
          <a:noFill/>
        </p:spPr>
        <p:txBody>
          <a:bodyPr wrap="none" lIns="91440" tIns="45720" rIns="91440" bIns="45720">
            <a:spAutoFit/>
          </a:bodyPr>
          <a:lstStyle/>
          <a:p>
            <a:pPr algn="ctr"/>
            <a:r>
              <a:rPr lang="en-US" sz="4800" b="1">
                <a:ln w="13462">
                  <a:solidFill>
                    <a:schemeClr val="bg1"/>
                  </a:solidFill>
                  <a:prstDash val="solid"/>
                </a:ln>
                <a:solidFill>
                  <a:schemeClr val="tx1">
                    <a:lumMod val="85000"/>
                    <a:lumOff val="15000"/>
                  </a:schemeClr>
                </a:solidFill>
                <a:effectLst>
                  <a:outerShdw dist="38100" dir="2700000" algn="bl" rotWithShape="0">
                    <a:schemeClr val="accent5"/>
                  </a:outerShdw>
                </a:effectLst>
              </a:rPr>
              <a:t>R</a:t>
            </a:r>
            <a:endParaRPr lang="en-US" sz="4800" b="1" cap="none" spc="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
        <p:nvSpPr>
          <p:cNvPr id="15" name="Rectangle 14">
            <a:extLst>
              <a:ext uri="{FF2B5EF4-FFF2-40B4-BE49-F238E27FC236}">
                <a16:creationId xmlns:a16="http://schemas.microsoft.com/office/drawing/2014/main" id="{9C0DB037-9DAC-43CE-AFD2-48C8A036816E}"/>
              </a:ext>
            </a:extLst>
          </p:cNvPr>
          <p:cNvSpPr/>
          <p:nvPr/>
        </p:nvSpPr>
        <p:spPr>
          <a:xfrm>
            <a:off x="1200133" y="2646286"/>
            <a:ext cx="484428" cy="830997"/>
          </a:xfrm>
          <a:prstGeom prst="rect">
            <a:avLst/>
          </a:prstGeom>
          <a:noFill/>
        </p:spPr>
        <p:txBody>
          <a:bodyPr wrap="none" lIns="91440" tIns="45720" rIns="91440" bIns="45720">
            <a:spAutoFit/>
          </a:bodyPr>
          <a:lstStyle/>
          <a:p>
            <a:pPr algn="ctr"/>
            <a:r>
              <a:rPr lang="en-US" sz="4800" b="1" cap="none" spc="0">
                <a:ln w="13462">
                  <a:solidFill>
                    <a:schemeClr val="bg1"/>
                  </a:solidFill>
                  <a:prstDash val="solid"/>
                </a:ln>
                <a:solidFill>
                  <a:schemeClr val="tx1">
                    <a:lumMod val="85000"/>
                    <a:lumOff val="15000"/>
                  </a:schemeClr>
                </a:solidFill>
                <a:effectLst>
                  <a:outerShdw dist="38100" dir="2700000" algn="bl" rotWithShape="0">
                    <a:schemeClr val="accent5"/>
                  </a:outerShdw>
                </a:effectLst>
              </a:rPr>
              <a:t>E</a:t>
            </a:r>
          </a:p>
        </p:txBody>
      </p:sp>
      <p:sp>
        <p:nvSpPr>
          <p:cNvPr id="16" name="Rectangle 15">
            <a:extLst>
              <a:ext uri="{FF2B5EF4-FFF2-40B4-BE49-F238E27FC236}">
                <a16:creationId xmlns:a16="http://schemas.microsoft.com/office/drawing/2014/main" id="{906C3056-AE5B-4F1D-BBAA-2C41015E1B91}"/>
              </a:ext>
            </a:extLst>
          </p:cNvPr>
          <p:cNvSpPr/>
          <p:nvPr/>
        </p:nvSpPr>
        <p:spPr>
          <a:xfrm>
            <a:off x="1707804" y="3977811"/>
            <a:ext cx="572593" cy="830997"/>
          </a:xfrm>
          <a:prstGeom prst="rect">
            <a:avLst/>
          </a:prstGeom>
          <a:noFill/>
        </p:spPr>
        <p:txBody>
          <a:bodyPr wrap="none" lIns="91440" tIns="45720" rIns="91440" bIns="45720">
            <a:spAutoFit/>
          </a:bodyPr>
          <a:lstStyle/>
          <a:p>
            <a:pPr algn="ctr"/>
            <a:r>
              <a:rPr lang="en-US" sz="4800" b="1">
                <a:ln w="13462">
                  <a:solidFill>
                    <a:schemeClr val="bg1"/>
                  </a:solidFill>
                  <a:prstDash val="solid"/>
                </a:ln>
                <a:solidFill>
                  <a:schemeClr val="tx1">
                    <a:lumMod val="85000"/>
                    <a:lumOff val="15000"/>
                  </a:schemeClr>
                </a:solidFill>
                <a:effectLst>
                  <a:outerShdw dist="38100" dir="2700000" algn="bl" rotWithShape="0">
                    <a:schemeClr val="accent5"/>
                  </a:outerShdw>
                </a:effectLst>
              </a:rPr>
              <a:t>D</a:t>
            </a:r>
            <a:endParaRPr lang="en-US" sz="4800" b="1" cap="none" spc="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
        <p:nvSpPr>
          <p:cNvPr id="17" name="Rectangle 16">
            <a:extLst>
              <a:ext uri="{FF2B5EF4-FFF2-40B4-BE49-F238E27FC236}">
                <a16:creationId xmlns:a16="http://schemas.microsoft.com/office/drawing/2014/main" id="{1F403A10-C7E3-43EA-8524-6865CEB6BCFD}"/>
              </a:ext>
            </a:extLst>
          </p:cNvPr>
          <p:cNvSpPr/>
          <p:nvPr/>
        </p:nvSpPr>
        <p:spPr>
          <a:xfrm>
            <a:off x="1973262" y="4619935"/>
            <a:ext cx="558166" cy="830997"/>
          </a:xfrm>
          <a:prstGeom prst="rect">
            <a:avLst/>
          </a:prstGeom>
          <a:noFill/>
        </p:spPr>
        <p:txBody>
          <a:bodyPr wrap="none" lIns="91440" tIns="45720" rIns="91440" bIns="45720">
            <a:spAutoFit/>
          </a:bodyPr>
          <a:lstStyle/>
          <a:p>
            <a:pPr algn="ctr"/>
            <a:r>
              <a:rPr lang="en-US" sz="4800" b="1" cap="none" spc="0">
                <a:ln w="13462">
                  <a:solidFill>
                    <a:schemeClr val="bg1"/>
                  </a:solidFill>
                  <a:prstDash val="solid"/>
                </a:ln>
                <a:solidFill>
                  <a:schemeClr val="tx1">
                    <a:lumMod val="85000"/>
                    <a:lumOff val="15000"/>
                  </a:schemeClr>
                </a:solidFill>
                <a:effectLst>
                  <a:outerShdw dist="38100" dir="2700000" algn="bl" rotWithShape="0">
                    <a:schemeClr val="accent5"/>
                  </a:outerShdw>
                </a:effectLst>
              </a:rPr>
              <a:t>A</a:t>
            </a:r>
          </a:p>
        </p:txBody>
      </p:sp>
      <p:sp>
        <p:nvSpPr>
          <p:cNvPr id="19" name="Rectangle 18">
            <a:extLst>
              <a:ext uri="{FF2B5EF4-FFF2-40B4-BE49-F238E27FC236}">
                <a16:creationId xmlns:a16="http://schemas.microsoft.com/office/drawing/2014/main" id="{3D9F4D9F-9118-4AD8-A4EB-6B73D0E11DC9}"/>
              </a:ext>
            </a:extLst>
          </p:cNvPr>
          <p:cNvSpPr/>
          <p:nvPr/>
        </p:nvSpPr>
        <p:spPr>
          <a:xfrm>
            <a:off x="2302091" y="5220683"/>
            <a:ext cx="505267" cy="830997"/>
          </a:xfrm>
          <a:prstGeom prst="rect">
            <a:avLst/>
          </a:prstGeom>
          <a:noFill/>
        </p:spPr>
        <p:txBody>
          <a:bodyPr wrap="none" lIns="91440" tIns="45720" rIns="91440" bIns="45720">
            <a:spAutoFit/>
          </a:bodyPr>
          <a:lstStyle/>
          <a:p>
            <a:pPr algn="ctr"/>
            <a:r>
              <a:rPr lang="en-US" sz="4800" b="1">
                <a:ln w="13462">
                  <a:solidFill>
                    <a:schemeClr val="bg1"/>
                  </a:solidFill>
                  <a:prstDash val="solid"/>
                </a:ln>
                <a:solidFill>
                  <a:schemeClr val="tx1">
                    <a:lumMod val="85000"/>
                    <a:lumOff val="15000"/>
                  </a:schemeClr>
                </a:solidFill>
                <a:effectLst>
                  <a:outerShdw dist="38100" dir="2700000" algn="bl" rotWithShape="0">
                    <a:schemeClr val="accent5"/>
                  </a:outerShdw>
                </a:effectLst>
              </a:rPr>
              <a:t>Y</a:t>
            </a:r>
            <a:endParaRPr lang="en-US" sz="4800" b="1" cap="none" spc="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
        <p:nvSpPr>
          <p:cNvPr id="22" name="Rectangle 21">
            <a:extLst>
              <a:ext uri="{FF2B5EF4-FFF2-40B4-BE49-F238E27FC236}">
                <a16:creationId xmlns:a16="http://schemas.microsoft.com/office/drawing/2014/main" id="{299C8A96-B241-43C2-8FE8-3CA78A4EC1D1}"/>
              </a:ext>
            </a:extLst>
          </p:cNvPr>
          <p:cNvSpPr/>
          <p:nvPr/>
        </p:nvSpPr>
        <p:spPr>
          <a:xfrm>
            <a:off x="2616318" y="5697883"/>
            <a:ext cx="558166" cy="830997"/>
          </a:xfrm>
          <a:prstGeom prst="rect">
            <a:avLst/>
          </a:prstGeom>
          <a:noFill/>
        </p:spPr>
        <p:txBody>
          <a:bodyPr wrap="none" lIns="91440" tIns="45720" rIns="91440" bIns="45720">
            <a:spAutoFit/>
          </a:bodyPr>
          <a:lstStyle/>
          <a:p>
            <a:pPr algn="ctr"/>
            <a:r>
              <a:rPr lang="en-US" sz="4800" b="1">
                <a:ln w="13462">
                  <a:solidFill>
                    <a:schemeClr val="bg1"/>
                  </a:solidFill>
                  <a:prstDash val="solid"/>
                </a:ln>
                <a:solidFill>
                  <a:schemeClr val="tx1">
                    <a:lumMod val="85000"/>
                    <a:lumOff val="15000"/>
                  </a:schemeClr>
                </a:solidFill>
                <a:effectLst>
                  <a:outerShdw dist="38100" dir="2700000" algn="bl" rotWithShape="0">
                    <a:schemeClr val="accent5"/>
                  </a:outerShdw>
                </a:effectLst>
              </a:rPr>
              <a:t>A</a:t>
            </a:r>
            <a:endParaRPr lang="en-US" sz="4800" b="1" cap="none" spc="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
        <p:nvSpPr>
          <p:cNvPr id="20" name="TextBox 19">
            <a:extLst>
              <a:ext uri="{FF2B5EF4-FFF2-40B4-BE49-F238E27FC236}">
                <a16:creationId xmlns:a16="http://schemas.microsoft.com/office/drawing/2014/main" id="{A1868E2C-CC28-4532-BDCF-728FC2FF468B}"/>
              </a:ext>
            </a:extLst>
          </p:cNvPr>
          <p:cNvSpPr txBox="1"/>
          <p:nvPr/>
        </p:nvSpPr>
        <p:spPr>
          <a:xfrm>
            <a:off x="1677337" y="2194978"/>
            <a:ext cx="1840184" cy="584775"/>
          </a:xfrm>
          <a:prstGeom prst="rect">
            <a:avLst/>
          </a:prstGeom>
          <a:noFill/>
        </p:spPr>
        <p:txBody>
          <a:bodyPr wrap="none" rtlCol="0">
            <a:spAutoFit/>
          </a:bodyPr>
          <a:lstStyle/>
          <a:p>
            <a:r>
              <a:rPr lang="en-US" sz="3200" b="1">
                <a:solidFill>
                  <a:srgbClr val="7030A0"/>
                </a:solidFill>
              </a:rPr>
              <a:t>B</a:t>
            </a:r>
            <a:r>
              <a:rPr lang="en-US" sz="2400"/>
              <a:t>erintegritas</a:t>
            </a:r>
            <a:endParaRPr lang="en-ID" sz="2400"/>
          </a:p>
        </p:txBody>
      </p:sp>
      <p:sp>
        <p:nvSpPr>
          <p:cNvPr id="23" name="TextBox 22">
            <a:extLst>
              <a:ext uri="{FF2B5EF4-FFF2-40B4-BE49-F238E27FC236}">
                <a16:creationId xmlns:a16="http://schemas.microsoft.com/office/drawing/2014/main" id="{F28D30D3-6489-4BC9-8F33-A3CFDF48BB89}"/>
              </a:ext>
            </a:extLst>
          </p:cNvPr>
          <p:cNvSpPr txBox="1"/>
          <p:nvPr/>
        </p:nvSpPr>
        <p:spPr>
          <a:xfrm>
            <a:off x="1839859" y="2773591"/>
            <a:ext cx="3602718" cy="584775"/>
          </a:xfrm>
          <a:prstGeom prst="rect">
            <a:avLst/>
          </a:prstGeom>
          <a:noFill/>
        </p:spPr>
        <p:txBody>
          <a:bodyPr wrap="none" rtlCol="0">
            <a:spAutoFit/>
          </a:bodyPr>
          <a:lstStyle/>
          <a:p>
            <a:r>
              <a:rPr lang="en-ID" sz="3200" b="1">
                <a:solidFill>
                  <a:srgbClr val="00B0F0"/>
                </a:solidFill>
              </a:rPr>
              <a:t>E</a:t>
            </a:r>
            <a:r>
              <a:rPr lang="en-ID" sz="2400"/>
              <a:t>kselensi Akademik</a:t>
            </a:r>
          </a:p>
        </p:txBody>
      </p:sp>
      <p:sp>
        <p:nvSpPr>
          <p:cNvPr id="24" name="TextBox 23">
            <a:extLst>
              <a:ext uri="{FF2B5EF4-FFF2-40B4-BE49-F238E27FC236}">
                <a16:creationId xmlns:a16="http://schemas.microsoft.com/office/drawing/2014/main" id="{032B51A2-E4EE-461D-9E00-02E972E55597}"/>
              </a:ext>
            </a:extLst>
          </p:cNvPr>
          <p:cNvSpPr txBox="1"/>
          <p:nvPr/>
        </p:nvSpPr>
        <p:spPr>
          <a:xfrm>
            <a:off x="2050540" y="3430629"/>
            <a:ext cx="4694619" cy="584775"/>
          </a:xfrm>
          <a:prstGeom prst="rect">
            <a:avLst/>
          </a:prstGeom>
          <a:noFill/>
        </p:spPr>
        <p:txBody>
          <a:bodyPr wrap="none" rtlCol="0">
            <a:spAutoFit/>
          </a:bodyPr>
          <a:lstStyle/>
          <a:p>
            <a:r>
              <a:rPr lang="en-ID" sz="3200" b="1">
                <a:solidFill>
                  <a:schemeClr val="accent4">
                    <a:lumMod val="75000"/>
                  </a:schemeClr>
                </a:solidFill>
              </a:rPr>
              <a:t>R</a:t>
            </a:r>
            <a:r>
              <a:rPr lang="en-ID" sz="2400"/>
              <a:t>iset dan Inovasi Unggul</a:t>
            </a:r>
          </a:p>
        </p:txBody>
      </p:sp>
      <p:sp>
        <p:nvSpPr>
          <p:cNvPr id="25" name="TextBox 24">
            <a:extLst>
              <a:ext uri="{FF2B5EF4-FFF2-40B4-BE49-F238E27FC236}">
                <a16:creationId xmlns:a16="http://schemas.microsoft.com/office/drawing/2014/main" id="{9FF81C73-4F0C-4C65-A34B-D5840812522D}"/>
              </a:ext>
            </a:extLst>
          </p:cNvPr>
          <p:cNvSpPr txBox="1"/>
          <p:nvPr/>
        </p:nvSpPr>
        <p:spPr>
          <a:xfrm>
            <a:off x="2366679" y="4100921"/>
            <a:ext cx="3176639" cy="584775"/>
          </a:xfrm>
          <a:prstGeom prst="rect">
            <a:avLst/>
          </a:prstGeom>
          <a:noFill/>
        </p:spPr>
        <p:txBody>
          <a:bodyPr wrap="none" rtlCol="0">
            <a:spAutoFit/>
          </a:bodyPr>
          <a:lstStyle/>
          <a:p>
            <a:r>
              <a:rPr lang="en-ID" sz="3200" b="1">
                <a:solidFill>
                  <a:schemeClr val="accent2"/>
                </a:solidFill>
              </a:rPr>
              <a:t>D</a:t>
            </a:r>
            <a:r>
              <a:rPr lang="en-ID" sz="2400"/>
              <a:t>igitalisasi Kampus Cerdas</a:t>
            </a:r>
          </a:p>
        </p:txBody>
      </p:sp>
      <p:sp>
        <p:nvSpPr>
          <p:cNvPr id="26" name="TextBox 25">
            <a:extLst>
              <a:ext uri="{FF2B5EF4-FFF2-40B4-BE49-F238E27FC236}">
                <a16:creationId xmlns:a16="http://schemas.microsoft.com/office/drawing/2014/main" id="{09A0A30E-1532-463B-B14D-84BCF6B40A3F}"/>
              </a:ext>
            </a:extLst>
          </p:cNvPr>
          <p:cNvSpPr txBox="1"/>
          <p:nvPr/>
        </p:nvSpPr>
        <p:spPr>
          <a:xfrm>
            <a:off x="2668932" y="4711705"/>
            <a:ext cx="3979872" cy="584775"/>
          </a:xfrm>
          <a:prstGeom prst="rect">
            <a:avLst/>
          </a:prstGeom>
          <a:noFill/>
        </p:spPr>
        <p:txBody>
          <a:bodyPr wrap="none" rtlCol="0">
            <a:spAutoFit/>
          </a:bodyPr>
          <a:lstStyle/>
          <a:p>
            <a:r>
              <a:rPr lang="en-ID" sz="3200" b="1">
                <a:solidFill>
                  <a:srgbClr val="00B050"/>
                </a:solidFill>
              </a:rPr>
              <a:t>A</a:t>
            </a:r>
            <a:r>
              <a:rPr lang="en-ID" sz="2400"/>
              <a:t>daptif dan Kolaboratif Global</a:t>
            </a:r>
          </a:p>
        </p:txBody>
      </p:sp>
      <p:sp>
        <p:nvSpPr>
          <p:cNvPr id="28" name="TextBox 27">
            <a:extLst>
              <a:ext uri="{FF2B5EF4-FFF2-40B4-BE49-F238E27FC236}">
                <a16:creationId xmlns:a16="http://schemas.microsoft.com/office/drawing/2014/main" id="{6087EFD6-28DF-41BE-8819-BAF04ED69940}"/>
              </a:ext>
            </a:extLst>
          </p:cNvPr>
          <p:cNvSpPr txBox="1"/>
          <p:nvPr/>
        </p:nvSpPr>
        <p:spPr>
          <a:xfrm>
            <a:off x="2956356" y="5343793"/>
            <a:ext cx="3205686" cy="584775"/>
          </a:xfrm>
          <a:prstGeom prst="rect">
            <a:avLst/>
          </a:prstGeom>
          <a:noFill/>
        </p:spPr>
        <p:txBody>
          <a:bodyPr wrap="none" rtlCol="0">
            <a:spAutoFit/>
          </a:bodyPr>
          <a:lstStyle/>
          <a:p>
            <a:r>
              <a:rPr lang="en-ID" sz="3200" b="1">
                <a:solidFill>
                  <a:srgbClr val="0070C0"/>
                </a:solidFill>
              </a:rPr>
              <a:t>Y</a:t>
            </a:r>
            <a:r>
              <a:rPr lang="en-ID" sz="2400"/>
              <a:t>ang Berdampak Nyata bagi Masyarakat</a:t>
            </a:r>
          </a:p>
        </p:txBody>
      </p:sp>
      <p:sp>
        <p:nvSpPr>
          <p:cNvPr id="29" name="TextBox 28">
            <a:extLst>
              <a:ext uri="{FF2B5EF4-FFF2-40B4-BE49-F238E27FC236}">
                <a16:creationId xmlns:a16="http://schemas.microsoft.com/office/drawing/2014/main" id="{9F4890DF-AC57-4D03-983A-E5BCEBD4742B}"/>
              </a:ext>
            </a:extLst>
          </p:cNvPr>
          <p:cNvSpPr txBox="1"/>
          <p:nvPr/>
        </p:nvSpPr>
        <p:spPr>
          <a:xfrm>
            <a:off x="3288354" y="5873812"/>
            <a:ext cx="5053243" cy="584775"/>
          </a:xfrm>
          <a:prstGeom prst="rect">
            <a:avLst/>
          </a:prstGeom>
          <a:noFill/>
        </p:spPr>
        <p:txBody>
          <a:bodyPr wrap="none" rtlCol="0">
            <a:spAutoFit/>
          </a:bodyPr>
          <a:lstStyle/>
          <a:p>
            <a:r>
              <a:rPr lang="en-ID" sz="3200" b="1">
                <a:solidFill>
                  <a:srgbClr val="FFC000"/>
                </a:solidFill>
              </a:rPr>
              <a:t>A</a:t>
            </a:r>
            <a:r>
              <a:rPr lang="en-ID" sz="2400"/>
              <a:t>kselerasi Pembangunan Berkelanjutan</a:t>
            </a:r>
          </a:p>
        </p:txBody>
      </p:sp>
    </p:spTree>
    <p:extLst>
      <p:ext uri="{BB962C8B-B14F-4D97-AF65-F5344CB8AC3E}">
        <p14:creationId xmlns:p14="http://schemas.microsoft.com/office/powerpoint/2010/main" val="612305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201168" cy="6858000"/>
          </a:xfrm>
          <a:prstGeom prst="rect">
            <a:avLst/>
          </a:prstGeom>
          <a:solidFill>
            <a:srgbClr val="006B3F"/>
          </a:solidFill>
          <a:ln w="12700">
            <a:solidFill>
              <a:srgbClr val="006B3F">
                <a:alpha val="0"/>
              </a:srgbClr>
            </a:solidFill>
            <a:prstDash val="solid"/>
          </a:ln>
        </p:spPr>
      </p:sp>
      <p:sp>
        <p:nvSpPr>
          <p:cNvPr id="3" name="Shape 1"/>
          <p:cNvSpPr/>
          <p:nvPr/>
        </p:nvSpPr>
        <p:spPr>
          <a:xfrm>
            <a:off x="201168" y="0"/>
            <a:ext cx="73152" cy="6858000"/>
          </a:xfrm>
          <a:prstGeom prst="rect">
            <a:avLst/>
          </a:prstGeom>
          <a:solidFill>
            <a:srgbClr val="F2B705"/>
          </a:solidFill>
          <a:ln w="12700">
            <a:solidFill>
              <a:srgbClr val="F2B705">
                <a:alpha val="0"/>
              </a:srgbClr>
            </a:solidFill>
            <a:prstDash val="solid"/>
          </a:ln>
        </p:spPr>
      </p:sp>
      <p:pic>
        <p:nvPicPr>
          <p:cNvPr id="4" name="Image 0" descr="/mnt/data/unmul-20260408145731-e033c2.png"/>
          <p:cNvPicPr>
            <a:picLocks noChangeAspect="1"/>
          </p:cNvPicPr>
          <p:nvPr/>
        </p:nvPicPr>
        <p:blipFill>
          <a:blip r:embed="rId3"/>
          <a:stretch>
            <a:fillRect/>
          </a:stretch>
        </p:blipFill>
        <p:spPr>
          <a:xfrm>
            <a:off x="475488" y="164592"/>
            <a:ext cx="411480" cy="411480"/>
          </a:xfrm>
          <a:prstGeom prst="rect">
            <a:avLst/>
          </a:prstGeom>
        </p:spPr>
      </p:pic>
      <p:sp>
        <p:nvSpPr>
          <p:cNvPr id="5" name="Text 2"/>
          <p:cNvSpPr/>
          <p:nvPr/>
        </p:nvSpPr>
        <p:spPr>
          <a:xfrm>
            <a:off x="1020318" y="274320"/>
            <a:ext cx="5075682" cy="210313"/>
          </a:xfrm>
          <a:prstGeom prst="rect">
            <a:avLst/>
          </a:prstGeom>
          <a:noFill/>
          <a:ln/>
        </p:spPr>
        <p:txBody>
          <a:bodyPr wrap="square" lIns="0" tIns="0" rIns="0" bIns="0" rtlCol="0" anchor="ctr"/>
          <a:lstStyle/>
          <a:p>
            <a:r>
              <a:rPr lang="en-US" sz="1400" b="1" dirty="0">
                <a:solidFill>
                  <a:srgbClr val="12352D"/>
                </a:solidFill>
              </a:rPr>
              <a:t>RAPAT TERBUKA SENAT UNIVERSITAS MULAWARMAN</a:t>
            </a:r>
            <a:endParaRPr lang="en-US" sz="1400" dirty="0"/>
          </a:p>
        </p:txBody>
      </p:sp>
      <p:sp>
        <p:nvSpPr>
          <p:cNvPr id="7" name="Text 4"/>
          <p:cNvSpPr/>
          <p:nvPr/>
        </p:nvSpPr>
        <p:spPr>
          <a:xfrm>
            <a:off x="11292840" y="192024"/>
            <a:ext cx="384048" cy="164592"/>
          </a:xfrm>
          <a:prstGeom prst="rect">
            <a:avLst/>
          </a:prstGeom>
          <a:noFill/>
          <a:ln/>
        </p:spPr>
        <p:txBody>
          <a:bodyPr wrap="square" lIns="0" tIns="0" rIns="0" bIns="0" rtlCol="0" anchor="ctr"/>
          <a:lstStyle/>
          <a:p>
            <a:pPr marL="0" indent="0" algn="r">
              <a:buNone/>
            </a:pPr>
            <a:fld id="{D815A7B9-D9DF-4AC4-8A0D-D7A7C110FC20}" type="slidenum">
              <a:rPr lang="en-US" sz="1200" smtClean="0"/>
              <a:t>7</a:t>
            </a:fld>
            <a:endParaRPr lang="en-US" sz="1200" dirty="0"/>
          </a:p>
        </p:txBody>
      </p:sp>
      <p:sp>
        <p:nvSpPr>
          <p:cNvPr id="8" name="Shape 5"/>
          <p:cNvSpPr/>
          <p:nvPr/>
        </p:nvSpPr>
        <p:spPr>
          <a:xfrm>
            <a:off x="685800" y="6336792"/>
            <a:ext cx="10835640" cy="0"/>
          </a:xfrm>
          <a:prstGeom prst="line">
            <a:avLst/>
          </a:prstGeom>
          <a:noFill/>
          <a:ln w="10160">
            <a:solidFill>
              <a:srgbClr val="D6E8DD"/>
            </a:solidFill>
            <a:prstDash val="solid"/>
          </a:ln>
        </p:spPr>
      </p:sp>
      <p:sp>
        <p:nvSpPr>
          <p:cNvPr id="9" name="Text 6"/>
          <p:cNvSpPr/>
          <p:nvPr/>
        </p:nvSpPr>
        <p:spPr>
          <a:xfrm>
            <a:off x="685800" y="6446520"/>
            <a:ext cx="6949440" cy="164592"/>
          </a:xfrm>
          <a:prstGeom prst="rect">
            <a:avLst/>
          </a:prstGeom>
          <a:noFill/>
          <a:ln/>
        </p:spPr>
        <p:txBody>
          <a:bodyPr wrap="square" lIns="0" tIns="0" rIns="0" bIns="0" rtlCol="0" anchor="ctr"/>
          <a:lstStyle/>
          <a:p>
            <a:r>
              <a:rPr lang="en-US" sz="620" dirty="0">
                <a:solidFill>
                  <a:srgbClr val="64748B"/>
                </a:solidFill>
              </a:rPr>
              <a:t>Penyampaian Visi, Misi dan Program Kerja Bakal Calon Rektor • </a:t>
            </a:r>
            <a:r>
              <a:rPr lang="en-US" sz="620" dirty="0" err="1">
                <a:solidFill>
                  <a:srgbClr val="64748B"/>
                </a:solidFill>
              </a:rPr>
              <a:t>Rapat</a:t>
            </a:r>
            <a:r>
              <a:rPr lang="en-US" sz="620" dirty="0">
                <a:solidFill>
                  <a:srgbClr val="64748B"/>
                </a:solidFill>
              </a:rPr>
              <a:t> Terbuka Senat</a:t>
            </a:r>
            <a:endParaRPr lang="en-US" sz="620" dirty="0"/>
          </a:p>
        </p:txBody>
      </p:sp>
      <p:sp>
        <p:nvSpPr>
          <p:cNvPr id="10" name="Text 7"/>
          <p:cNvSpPr/>
          <p:nvPr/>
        </p:nvSpPr>
        <p:spPr>
          <a:xfrm>
            <a:off x="9189720" y="6446520"/>
            <a:ext cx="2359152" cy="164592"/>
          </a:xfrm>
          <a:prstGeom prst="rect">
            <a:avLst/>
          </a:prstGeom>
          <a:noFill/>
          <a:ln/>
        </p:spPr>
        <p:txBody>
          <a:bodyPr wrap="square" lIns="0" tIns="0" rIns="0" bIns="0" rtlCol="0" anchor="ctr"/>
          <a:lstStyle/>
          <a:p>
            <a:pPr marL="0" indent="0" algn="r">
              <a:buNone/>
            </a:pPr>
            <a:r>
              <a:rPr lang="en-US" sz="620" dirty="0">
                <a:solidFill>
                  <a:srgbClr val="64748B"/>
                </a:solidFill>
              </a:rPr>
              <a:t>Universitas Mulawarman</a:t>
            </a:r>
            <a:endParaRPr lang="en-US" sz="620" dirty="0"/>
          </a:p>
        </p:txBody>
      </p:sp>
      <p:sp>
        <p:nvSpPr>
          <p:cNvPr id="11" name="Text 8"/>
          <p:cNvSpPr/>
          <p:nvPr/>
        </p:nvSpPr>
        <p:spPr>
          <a:xfrm>
            <a:off x="681227" y="1095928"/>
            <a:ext cx="10528965" cy="4241001"/>
          </a:xfrm>
          <a:prstGeom prst="rect">
            <a:avLst/>
          </a:prstGeom>
          <a:noFill/>
          <a:ln/>
        </p:spPr>
        <p:txBody>
          <a:bodyPr wrap="square" lIns="0" tIns="0" rIns="0" bIns="0" rtlCol="0" anchor="ctr">
            <a:normAutofit/>
          </a:bodyPr>
          <a:lstStyle/>
          <a:p>
            <a:r>
              <a:rPr lang="en-ID" sz="4000" b="1">
                <a:solidFill>
                  <a:srgbClr val="339933"/>
                </a:solidFill>
              </a:rPr>
              <a:t>Misi</a:t>
            </a:r>
          </a:p>
          <a:p>
            <a:endParaRPr lang="en-ID" sz="4000" b="1">
              <a:solidFill>
                <a:srgbClr val="339933"/>
              </a:solidFill>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3200" b="0" i="0" u="none" strike="noStrike" cap="none" normalizeH="0" baseline="0">
                <a:ln>
                  <a:noFill/>
                </a:ln>
                <a:solidFill>
                  <a:srgbClr val="0070C0"/>
                </a:solidFill>
                <a:effectLst/>
                <a:latin typeface="Corbel" panose="020B0503020204020204" pitchFamily="34" charset="0"/>
              </a:rPr>
              <a:t>Menyelenggarakan pendidikan unggul berbasis OBE. </a:t>
            </a: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3200" b="0" i="0" u="none" strike="noStrike" cap="none" normalizeH="0" baseline="0">
                <a:ln>
                  <a:noFill/>
                </a:ln>
                <a:solidFill>
                  <a:srgbClr val="0070C0"/>
                </a:solidFill>
                <a:effectLst/>
                <a:latin typeface="Corbel" panose="020B0503020204020204" pitchFamily="34" charset="0"/>
              </a:rPr>
              <a:t>Memperkuat hilirisasi dan komersialisasi hasil riset. </a:t>
            </a: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3200" b="0" i="0" u="none" strike="noStrike" cap="none" normalizeH="0" baseline="0">
                <a:ln>
                  <a:noFill/>
                </a:ln>
                <a:solidFill>
                  <a:srgbClr val="0070C0"/>
                </a:solidFill>
                <a:effectLst/>
                <a:latin typeface="Corbel" panose="020B0503020204020204" pitchFamily="34" charset="0"/>
              </a:rPr>
              <a:t>Membangun tata kelola modern berbasis digital. </a:t>
            </a: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3200" b="0" i="0" u="none" strike="noStrike" cap="none" normalizeH="0" baseline="0">
                <a:ln>
                  <a:noFill/>
                </a:ln>
                <a:solidFill>
                  <a:srgbClr val="0070C0"/>
                </a:solidFill>
                <a:effectLst/>
                <a:latin typeface="Corbel" panose="020B0503020204020204" pitchFamily="34" charset="0"/>
              </a:rPr>
              <a:t>Meningkatkan kolaborasi nasional dan internasional. </a:t>
            </a: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3200" b="0" i="0" u="none" strike="noStrike" cap="none" normalizeH="0" baseline="0">
                <a:ln>
                  <a:noFill/>
                </a:ln>
                <a:solidFill>
                  <a:srgbClr val="0070C0"/>
                </a:solidFill>
                <a:effectLst/>
                <a:latin typeface="Corbel" panose="020B0503020204020204" pitchFamily="34" charset="0"/>
              </a:rPr>
              <a:t>SDM Unggul dan Sejahtera. </a:t>
            </a: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3200" b="0" i="0" u="none" strike="noStrike" cap="none" normalizeH="0" baseline="0">
                <a:ln>
                  <a:noFill/>
                </a:ln>
                <a:solidFill>
                  <a:srgbClr val="0070C0"/>
                </a:solidFill>
                <a:effectLst/>
                <a:latin typeface="Corbel" panose="020B0503020204020204" pitchFamily="34" charset="0"/>
              </a:rPr>
              <a:t>Membangun Unmul Berdampak</a:t>
            </a:r>
            <a:endParaRPr lang="en-US" sz="3200" dirty="0">
              <a:solidFill>
                <a:srgbClr val="0070C0"/>
              </a:solidFill>
              <a:latin typeface="Corbel" panose="020B0503020204020204" pitchFamily="34" charset="0"/>
            </a:endParaRPr>
          </a:p>
        </p:txBody>
      </p:sp>
    </p:spTree>
    <p:extLst>
      <p:ext uri="{BB962C8B-B14F-4D97-AF65-F5344CB8AC3E}">
        <p14:creationId xmlns:p14="http://schemas.microsoft.com/office/powerpoint/2010/main" val="13539847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201168" cy="6858000"/>
          </a:xfrm>
          <a:prstGeom prst="rect">
            <a:avLst/>
          </a:prstGeom>
          <a:solidFill>
            <a:srgbClr val="006B3F"/>
          </a:solidFill>
          <a:ln w="12700">
            <a:solidFill>
              <a:srgbClr val="006B3F">
                <a:alpha val="0"/>
              </a:srgbClr>
            </a:solidFill>
            <a:prstDash val="solid"/>
          </a:ln>
        </p:spPr>
      </p:sp>
      <p:sp>
        <p:nvSpPr>
          <p:cNvPr id="3" name="Shape 1"/>
          <p:cNvSpPr/>
          <p:nvPr/>
        </p:nvSpPr>
        <p:spPr>
          <a:xfrm>
            <a:off x="201168" y="0"/>
            <a:ext cx="73152" cy="6858000"/>
          </a:xfrm>
          <a:prstGeom prst="rect">
            <a:avLst/>
          </a:prstGeom>
          <a:solidFill>
            <a:srgbClr val="F2B705"/>
          </a:solidFill>
          <a:ln w="12700">
            <a:solidFill>
              <a:srgbClr val="F2B705">
                <a:alpha val="0"/>
              </a:srgbClr>
            </a:solidFill>
            <a:prstDash val="solid"/>
          </a:ln>
        </p:spPr>
      </p:sp>
      <p:pic>
        <p:nvPicPr>
          <p:cNvPr id="4" name="Image 0" descr="/mnt/data/unmul-20260408145731-e033c2.png"/>
          <p:cNvPicPr>
            <a:picLocks noChangeAspect="1"/>
          </p:cNvPicPr>
          <p:nvPr/>
        </p:nvPicPr>
        <p:blipFill>
          <a:blip r:embed="rId3"/>
          <a:stretch>
            <a:fillRect/>
          </a:stretch>
        </p:blipFill>
        <p:spPr>
          <a:xfrm>
            <a:off x="475488" y="164592"/>
            <a:ext cx="411480" cy="411480"/>
          </a:xfrm>
          <a:prstGeom prst="rect">
            <a:avLst/>
          </a:prstGeom>
        </p:spPr>
      </p:pic>
      <p:sp>
        <p:nvSpPr>
          <p:cNvPr id="5" name="Text 2"/>
          <p:cNvSpPr/>
          <p:nvPr/>
        </p:nvSpPr>
        <p:spPr>
          <a:xfrm>
            <a:off x="1020318" y="274320"/>
            <a:ext cx="5075682" cy="210313"/>
          </a:xfrm>
          <a:prstGeom prst="rect">
            <a:avLst/>
          </a:prstGeom>
          <a:noFill/>
          <a:ln/>
        </p:spPr>
        <p:txBody>
          <a:bodyPr wrap="square" lIns="0" tIns="0" rIns="0" bIns="0" rtlCol="0" anchor="ctr"/>
          <a:lstStyle/>
          <a:p>
            <a:r>
              <a:rPr lang="en-US" sz="1400" b="1" dirty="0">
                <a:solidFill>
                  <a:srgbClr val="12352D"/>
                </a:solidFill>
              </a:rPr>
              <a:t>RAPAT TERBUKA SENAT UNIVERSITAS MULAWARMAN</a:t>
            </a:r>
            <a:endParaRPr lang="en-US" sz="1400" dirty="0"/>
          </a:p>
        </p:txBody>
      </p:sp>
      <p:sp>
        <p:nvSpPr>
          <p:cNvPr id="7" name="Text 4"/>
          <p:cNvSpPr/>
          <p:nvPr/>
        </p:nvSpPr>
        <p:spPr>
          <a:xfrm>
            <a:off x="11292840" y="192024"/>
            <a:ext cx="384048" cy="164592"/>
          </a:xfrm>
          <a:prstGeom prst="rect">
            <a:avLst/>
          </a:prstGeom>
          <a:noFill/>
          <a:ln/>
        </p:spPr>
        <p:txBody>
          <a:bodyPr wrap="square" lIns="0" tIns="0" rIns="0" bIns="0" rtlCol="0" anchor="ctr"/>
          <a:lstStyle/>
          <a:p>
            <a:pPr marL="0" indent="0" algn="r">
              <a:buNone/>
            </a:pPr>
            <a:fld id="{F16B8C58-2EC5-4ADB-9C4A-C42D0C0D4A24}" type="slidenum">
              <a:rPr lang="en-US" sz="1200" smtClean="0"/>
              <a:t>8</a:t>
            </a:fld>
            <a:endParaRPr lang="en-US" sz="1200" dirty="0"/>
          </a:p>
        </p:txBody>
      </p:sp>
      <p:sp>
        <p:nvSpPr>
          <p:cNvPr id="8" name="Shape 5"/>
          <p:cNvSpPr/>
          <p:nvPr/>
        </p:nvSpPr>
        <p:spPr>
          <a:xfrm>
            <a:off x="685800" y="6336792"/>
            <a:ext cx="10835640" cy="0"/>
          </a:xfrm>
          <a:prstGeom prst="line">
            <a:avLst/>
          </a:prstGeom>
          <a:noFill/>
          <a:ln w="10160">
            <a:solidFill>
              <a:srgbClr val="D6E8DD"/>
            </a:solidFill>
            <a:prstDash val="solid"/>
          </a:ln>
        </p:spPr>
      </p:sp>
      <p:sp>
        <p:nvSpPr>
          <p:cNvPr id="9" name="Text 6"/>
          <p:cNvSpPr/>
          <p:nvPr/>
        </p:nvSpPr>
        <p:spPr>
          <a:xfrm>
            <a:off x="685800" y="6446520"/>
            <a:ext cx="6949440" cy="164592"/>
          </a:xfrm>
          <a:prstGeom prst="rect">
            <a:avLst/>
          </a:prstGeom>
          <a:noFill/>
          <a:ln/>
        </p:spPr>
        <p:txBody>
          <a:bodyPr wrap="square" lIns="0" tIns="0" rIns="0" bIns="0" rtlCol="0" anchor="ctr"/>
          <a:lstStyle/>
          <a:p>
            <a:r>
              <a:rPr lang="en-US" sz="620" dirty="0">
                <a:solidFill>
                  <a:srgbClr val="64748B"/>
                </a:solidFill>
              </a:rPr>
              <a:t>Penyampaian Visi, Misi dan Program Kerja Bakal Calon Rektor • </a:t>
            </a:r>
            <a:r>
              <a:rPr lang="en-US" sz="620" dirty="0" err="1">
                <a:solidFill>
                  <a:srgbClr val="64748B"/>
                </a:solidFill>
              </a:rPr>
              <a:t>Rapat</a:t>
            </a:r>
            <a:r>
              <a:rPr lang="en-US" sz="620" dirty="0">
                <a:solidFill>
                  <a:srgbClr val="64748B"/>
                </a:solidFill>
              </a:rPr>
              <a:t> Terbuka Senat</a:t>
            </a:r>
            <a:endParaRPr lang="en-US" sz="620" dirty="0"/>
          </a:p>
        </p:txBody>
      </p:sp>
      <p:sp>
        <p:nvSpPr>
          <p:cNvPr id="10" name="Text 7"/>
          <p:cNvSpPr/>
          <p:nvPr/>
        </p:nvSpPr>
        <p:spPr>
          <a:xfrm>
            <a:off x="9189720" y="6446520"/>
            <a:ext cx="2359152" cy="164592"/>
          </a:xfrm>
          <a:prstGeom prst="rect">
            <a:avLst/>
          </a:prstGeom>
          <a:noFill/>
          <a:ln/>
        </p:spPr>
        <p:txBody>
          <a:bodyPr wrap="square" lIns="0" tIns="0" rIns="0" bIns="0" rtlCol="0" anchor="ctr"/>
          <a:lstStyle/>
          <a:p>
            <a:pPr marL="0" indent="0" algn="r">
              <a:buNone/>
            </a:pPr>
            <a:r>
              <a:rPr lang="en-US" sz="620" dirty="0">
                <a:solidFill>
                  <a:srgbClr val="64748B"/>
                </a:solidFill>
              </a:rPr>
              <a:t>Universitas Mulawarman</a:t>
            </a:r>
            <a:endParaRPr lang="en-US" sz="620" dirty="0"/>
          </a:p>
        </p:txBody>
      </p:sp>
      <p:sp>
        <p:nvSpPr>
          <p:cNvPr id="11" name="Text 8"/>
          <p:cNvSpPr/>
          <p:nvPr/>
        </p:nvSpPr>
        <p:spPr>
          <a:xfrm>
            <a:off x="681226" y="827978"/>
            <a:ext cx="10062974" cy="854282"/>
          </a:xfrm>
          <a:prstGeom prst="rect">
            <a:avLst/>
          </a:prstGeom>
          <a:noFill/>
          <a:ln/>
        </p:spPr>
        <p:txBody>
          <a:bodyPr wrap="square" lIns="0" tIns="0" rIns="0" bIns="0" rtlCol="0" anchor="ctr">
            <a:normAutofit fontScale="32500" lnSpcReduction="20000"/>
          </a:bodyPr>
          <a:lstStyle/>
          <a:p>
            <a:r>
              <a:rPr lang="en-ID" sz="9800" b="1">
                <a:solidFill>
                  <a:srgbClr val="339933"/>
                </a:solidFill>
              </a:rPr>
              <a:t>Misi 1: </a:t>
            </a:r>
            <a:r>
              <a:rPr kumimoji="0" lang="en-US" altLang="en-US" sz="9800" b="0" i="0" u="none" strike="noStrike" cap="none" normalizeH="0" baseline="0">
                <a:ln>
                  <a:noFill/>
                </a:ln>
                <a:solidFill>
                  <a:srgbClr val="0070C0"/>
                </a:solidFill>
                <a:effectLst/>
                <a:latin typeface="Corbel" panose="020B0503020204020204" pitchFamily="34" charset="0"/>
              </a:rPr>
              <a:t>Menyelenggarakan pendidikan unggul berbasis OBE</a:t>
            </a:r>
            <a:r>
              <a:rPr lang="en-ID" sz="4000" b="1">
                <a:solidFill>
                  <a:srgbClr val="339933"/>
                </a:solidFill>
              </a:rPr>
              <a:t> </a:t>
            </a:r>
          </a:p>
        </p:txBody>
      </p:sp>
      <p:sp>
        <p:nvSpPr>
          <p:cNvPr id="6" name="TextBox 5">
            <a:extLst>
              <a:ext uri="{FF2B5EF4-FFF2-40B4-BE49-F238E27FC236}">
                <a16:creationId xmlns:a16="http://schemas.microsoft.com/office/drawing/2014/main" id="{B1A75D40-C44B-45E0-BF67-DEB76207762B}"/>
              </a:ext>
            </a:extLst>
          </p:cNvPr>
          <p:cNvSpPr txBox="1"/>
          <p:nvPr/>
        </p:nvSpPr>
        <p:spPr>
          <a:xfrm>
            <a:off x="580701" y="1734111"/>
            <a:ext cx="10591605" cy="707886"/>
          </a:xfrm>
          <a:prstGeom prst="rect">
            <a:avLst/>
          </a:prstGeom>
          <a:noFill/>
        </p:spPr>
        <p:txBody>
          <a:bodyPr wrap="square" rtlCol="0">
            <a:spAutoFit/>
          </a:bodyPr>
          <a:lstStyle/>
          <a:p>
            <a:r>
              <a:rPr lang="en-ID" sz="2000" b="1">
                <a:solidFill>
                  <a:schemeClr val="accent2">
                    <a:lumMod val="50000"/>
                  </a:schemeClr>
                </a:solidFill>
              </a:rPr>
              <a:t>Target:</a:t>
            </a:r>
            <a:r>
              <a:rPr lang="en-ID" sz="2000" b="1"/>
              <a:t> Mencapai Academic Excellence 2030, 70% prodi Akreditasi Unggul/Internasional, masa studi rata-rata ≤4 tahun, masa tunggu kerja &lt;6 bulan</a:t>
            </a:r>
          </a:p>
        </p:txBody>
      </p:sp>
      <p:sp>
        <p:nvSpPr>
          <p:cNvPr id="12" name="TextBox 11">
            <a:extLst>
              <a:ext uri="{FF2B5EF4-FFF2-40B4-BE49-F238E27FC236}">
                <a16:creationId xmlns:a16="http://schemas.microsoft.com/office/drawing/2014/main" id="{01AF759D-7B6B-4D73-AA31-1D3CFCDD85BE}"/>
              </a:ext>
            </a:extLst>
          </p:cNvPr>
          <p:cNvSpPr txBox="1"/>
          <p:nvPr/>
        </p:nvSpPr>
        <p:spPr>
          <a:xfrm>
            <a:off x="580702" y="2634111"/>
            <a:ext cx="10591605" cy="3500000"/>
          </a:xfrm>
          <a:prstGeom prst="rect">
            <a:avLst/>
          </a:prstGeom>
          <a:noFill/>
        </p:spPr>
        <p:txBody>
          <a:bodyPr wrap="square" rtlCol="0">
            <a:spAutoFit/>
          </a:bodyPr>
          <a:lstStyle/>
          <a:p>
            <a:pPr algn="l"/>
            <a:r>
              <a:rPr lang="en-ID" sz="2000" b="1" i="0">
                <a:solidFill>
                  <a:srgbClr val="7030A0"/>
                </a:solidFill>
                <a:effectLst/>
                <a:latin typeface="Sora"/>
              </a:rPr>
              <a:t>Program Kerja:</a:t>
            </a:r>
            <a:r>
              <a:rPr lang="en-ID" sz="2000" b="0" i="0">
                <a:solidFill>
                  <a:srgbClr val="7030A0"/>
                </a:solidFill>
                <a:effectLst/>
                <a:latin typeface="Sora"/>
              </a:rPr>
              <a:t> </a:t>
            </a:r>
          </a:p>
          <a:p>
            <a:pPr marL="342900" indent="-342900" algn="l">
              <a:buFont typeface="Wingdings" panose="05000000000000000000" pitchFamily="2" charset="2"/>
              <a:buChar char="ü"/>
            </a:pPr>
            <a:r>
              <a:rPr lang="en-ID" sz="2000" b="0" i="0">
                <a:solidFill>
                  <a:srgbClr val="3D5C52"/>
                </a:solidFill>
                <a:effectLst/>
                <a:latin typeface="Sora"/>
              </a:rPr>
              <a:t>Akreditasi Unggul seluruh prodi potensial</a:t>
            </a:r>
          </a:p>
          <a:p>
            <a:pPr marL="342900" indent="-342900" algn="l">
              <a:buFont typeface="Wingdings" panose="05000000000000000000" pitchFamily="2" charset="2"/>
              <a:buChar char="ü"/>
            </a:pPr>
            <a:r>
              <a:rPr lang="en-ID" sz="2000" b="0" i="0">
                <a:solidFill>
                  <a:srgbClr val="3D5C52"/>
                </a:solidFill>
                <a:effectLst/>
                <a:latin typeface="Sora"/>
              </a:rPr>
              <a:t>Percepatan masa studi dan masa tunggu bekerja</a:t>
            </a:r>
          </a:p>
          <a:p>
            <a:pPr marL="342900" indent="-342900" algn="l">
              <a:buFont typeface="Wingdings" panose="05000000000000000000" pitchFamily="2" charset="2"/>
              <a:buChar char="ü"/>
            </a:pPr>
            <a:r>
              <a:rPr lang="en-ID" sz="2000" b="0" i="0">
                <a:solidFill>
                  <a:srgbClr val="3D5C52"/>
                </a:solidFill>
                <a:effectLst/>
                <a:latin typeface="Sora"/>
              </a:rPr>
              <a:t>Kurikulum berbasis AI dan Data Science</a:t>
            </a:r>
          </a:p>
          <a:p>
            <a:pPr marL="342900" indent="-342900" algn="l">
              <a:buFont typeface="Wingdings" panose="05000000000000000000" pitchFamily="2" charset="2"/>
              <a:buChar char="ü"/>
            </a:pPr>
            <a:r>
              <a:rPr lang="en-ID" sz="2000" b="0" i="0">
                <a:solidFill>
                  <a:srgbClr val="3D5C52"/>
                </a:solidFill>
                <a:effectLst/>
                <a:latin typeface="Sora"/>
              </a:rPr>
              <a:t>Program Double Degree</a:t>
            </a:r>
          </a:p>
          <a:p>
            <a:pPr marL="342900" indent="-342900" algn="l">
              <a:buFont typeface="Wingdings" panose="05000000000000000000" pitchFamily="2" charset="2"/>
              <a:buChar char="ü"/>
            </a:pPr>
            <a:r>
              <a:rPr lang="en-ID" sz="2000" b="0" i="0">
                <a:solidFill>
                  <a:srgbClr val="3D5C52"/>
                </a:solidFill>
                <a:effectLst/>
                <a:latin typeface="Sora"/>
              </a:rPr>
              <a:t>Micro Credential</a:t>
            </a:r>
          </a:p>
          <a:p>
            <a:pPr marL="342900" indent="-342900" algn="l">
              <a:buFont typeface="Wingdings" panose="05000000000000000000" pitchFamily="2" charset="2"/>
              <a:buChar char="ü"/>
            </a:pPr>
            <a:r>
              <a:rPr lang="en-ID" sz="2000" b="0" i="0">
                <a:solidFill>
                  <a:srgbClr val="3D5C52"/>
                </a:solidFill>
                <a:effectLst/>
                <a:latin typeface="Sora"/>
              </a:rPr>
              <a:t>Hybrid Learning Global</a:t>
            </a:r>
          </a:p>
          <a:p>
            <a:pPr marL="342900" indent="-342900" algn="l">
              <a:buFont typeface="Wingdings" panose="05000000000000000000" pitchFamily="2" charset="2"/>
              <a:buChar char="ü"/>
            </a:pPr>
            <a:r>
              <a:rPr lang="en-ID" sz="2000" b="0" i="0">
                <a:solidFill>
                  <a:srgbClr val="3D5C52"/>
                </a:solidFill>
                <a:effectLst/>
                <a:latin typeface="Sora"/>
              </a:rPr>
              <a:t>Kesejahteraan &amp; Inklusi Mahasiswa: beasiswa afirmasi, layanan kesehatan mental, kampus ramah disabilitas</a:t>
            </a:r>
          </a:p>
          <a:p>
            <a:endParaRPr lang="en-ID" sz="2000" b="1"/>
          </a:p>
        </p:txBody>
      </p:sp>
    </p:spTree>
    <p:extLst>
      <p:ext uri="{BB962C8B-B14F-4D97-AF65-F5344CB8AC3E}">
        <p14:creationId xmlns:p14="http://schemas.microsoft.com/office/powerpoint/2010/main" val="40099368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201168" cy="6858000"/>
          </a:xfrm>
          <a:prstGeom prst="rect">
            <a:avLst/>
          </a:prstGeom>
          <a:solidFill>
            <a:srgbClr val="006B3F"/>
          </a:solidFill>
          <a:ln w="12700">
            <a:solidFill>
              <a:srgbClr val="006B3F">
                <a:alpha val="0"/>
              </a:srgbClr>
            </a:solidFill>
            <a:prstDash val="solid"/>
          </a:ln>
        </p:spPr>
      </p:sp>
      <p:sp>
        <p:nvSpPr>
          <p:cNvPr id="3" name="Shape 1"/>
          <p:cNvSpPr/>
          <p:nvPr/>
        </p:nvSpPr>
        <p:spPr>
          <a:xfrm>
            <a:off x="201168" y="0"/>
            <a:ext cx="73152" cy="6858000"/>
          </a:xfrm>
          <a:prstGeom prst="rect">
            <a:avLst/>
          </a:prstGeom>
          <a:solidFill>
            <a:srgbClr val="F2B705"/>
          </a:solidFill>
          <a:ln w="12700">
            <a:solidFill>
              <a:srgbClr val="F2B705">
                <a:alpha val="0"/>
              </a:srgbClr>
            </a:solidFill>
            <a:prstDash val="solid"/>
          </a:ln>
        </p:spPr>
      </p:sp>
      <p:pic>
        <p:nvPicPr>
          <p:cNvPr id="4" name="Image 0" descr="/mnt/data/unmul-20260408145731-e033c2.png"/>
          <p:cNvPicPr>
            <a:picLocks noChangeAspect="1"/>
          </p:cNvPicPr>
          <p:nvPr/>
        </p:nvPicPr>
        <p:blipFill>
          <a:blip r:embed="rId3"/>
          <a:stretch>
            <a:fillRect/>
          </a:stretch>
        </p:blipFill>
        <p:spPr>
          <a:xfrm>
            <a:off x="475488" y="164592"/>
            <a:ext cx="411480" cy="411480"/>
          </a:xfrm>
          <a:prstGeom prst="rect">
            <a:avLst/>
          </a:prstGeom>
        </p:spPr>
      </p:pic>
      <p:sp>
        <p:nvSpPr>
          <p:cNvPr id="5" name="Text 2"/>
          <p:cNvSpPr/>
          <p:nvPr/>
        </p:nvSpPr>
        <p:spPr>
          <a:xfrm>
            <a:off x="1020318" y="274320"/>
            <a:ext cx="5075682" cy="210313"/>
          </a:xfrm>
          <a:prstGeom prst="rect">
            <a:avLst/>
          </a:prstGeom>
          <a:noFill/>
          <a:ln/>
        </p:spPr>
        <p:txBody>
          <a:bodyPr wrap="square" lIns="0" tIns="0" rIns="0" bIns="0" rtlCol="0" anchor="ctr"/>
          <a:lstStyle/>
          <a:p>
            <a:r>
              <a:rPr lang="en-US" sz="1400" b="1" dirty="0">
                <a:solidFill>
                  <a:srgbClr val="12352D"/>
                </a:solidFill>
              </a:rPr>
              <a:t>RAPAT TERBUKA SENAT UNIVERSITAS MULAWARMAN</a:t>
            </a:r>
            <a:endParaRPr lang="en-US" sz="1400" dirty="0"/>
          </a:p>
        </p:txBody>
      </p:sp>
      <p:sp>
        <p:nvSpPr>
          <p:cNvPr id="7" name="Text 4"/>
          <p:cNvSpPr/>
          <p:nvPr/>
        </p:nvSpPr>
        <p:spPr>
          <a:xfrm>
            <a:off x="11292840" y="192024"/>
            <a:ext cx="384048" cy="164592"/>
          </a:xfrm>
          <a:prstGeom prst="rect">
            <a:avLst/>
          </a:prstGeom>
          <a:noFill/>
          <a:ln/>
        </p:spPr>
        <p:txBody>
          <a:bodyPr wrap="square" lIns="0" tIns="0" rIns="0" bIns="0" rtlCol="0" anchor="ctr"/>
          <a:lstStyle/>
          <a:p>
            <a:pPr marL="0" indent="0" algn="r">
              <a:buNone/>
            </a:pPr>
            <a:fld id="{F16B8C58-2EC5-4ADB-9C4A-C42D0C0D4A24}" type="slidenum">
              <a:rPr lang="en-US" sz="1200" smtClean="0"/>
              <a:t>9</a:t>
            </a:fld>
            <a:endParaRPr lang="en-US" sz="1200" dirty="0"/>
          </a:p>
        </p:txBody>
      </p:sp>
      <p:sp>
        <p:nvSpPr>
          <p:cNvPr id="8" name="Shape 5"/>
          <p:cNvSpPr/>
          <p:nvPr/>
        </p:nvSpPr>
        <p:spPr>
          <a:xfrm>
            <a:off x="685800" y="6336792"/>
            <a:ext cx="10835640" cy="0"/>
          </a:xfrm>
          <a:prstGeom prst="line">
            <a:avLst/>
          </a:prstGeom>
          <a:noFill/>
          <a:ln w="10160">
            <a:solidFill>
              <a:srgbClr val="D6E8DD"/>
            </a:solidFill>
            <a:prstDash val="solid"/>
          </a:ln>
        </p:spPr>
      </p:sp>
      <p:sp>
        <p:nvSpPr>
          <p:cNvPr id="9" name="Text 6"/>
          <p:cNvSpPr/>
          <p:nvPr/>
        </p:nvSpPr>
        <p:spPr>
          <a:xfrm>
            <a:off x="685800" y="6446520"/>
            <a:ext cx="6949440" cy="164592"/>
          </a:xfrm>
          <a:prstGeom prst="rect">
            <a:avLst/>
          </a:prstGeom>
          <a:noFill/>
          <a:ln/>
        </p:spPr>
        <p:txBody>
          <a:bodyPr wrap="square" lIns="0" tIns="0" rIns="0" bIns="0" rtlCol="0" anchor="ctr"/>
          <a:lstStyle/>
          <a:p>
            <a:r>
              <a:rPr lang="en-US" sz="620" dirty="0">
                <a:solidFill>
                  <a:srgbClr val="64748B"/>
                </a:solidFill>
              </a:rPr>
              <a:t>Penyampaian Visi, Misi dan Program Kerja Bakal Calon Rektor • </a:t>
            </a:r>
            <a:r>
              <a:rPr lang="en-US" sz="620" dirty="0" err="1">
                <a:solidFill>
                  <a:srgbClr val="64748B"/>
                </a:solidFill>
              </a:rPr>
              <a:t>Rapat</a:t>
            </a:r>
            <a:r>
              <a:rPr lang="en-US" sz="620" dirty="0">
                <a:solidFill>
                  <a:srgbClr val="64748B"/>
                </a:solidFill>
              </a:rPr>
              <a:t> Terbuka Senat</a:t>
            </a:r>
            <a:endParaRPr lang="en-US" sz="620" dirty="0"/>
          </a:p>
        </p:txBody>
      </p:sp>
      <p:sp>
        <p:nvSpPr>
          <p:cNvPr id="10" name="Text 7"/>
          <p:cNvSpPr/>
          <p:nvPr/>
        </p:nvSpPr>
        <p:spPr>
          <a:xfrm>
            <a:off x="9189720" y="6446520"/>
            <a:ext cx="2359152" cy="164592"/>
          </a:xfrm>
          <a:prstGeom prst="rect">
            <a:avLst/>
          </a:prstGeom>
          <a:noFill/>
          <a:ln/>
        </p:spPr>
        <p:txBody>
          <a:bodyPr wrap="square" lIns="0" tIns="0" rIns="0" bIns="0" rtlCol="0" anchor="ctr"/>
          <a:lstStyle/>
          <a:p>
            <a:pPr marL="0" indent="0" algn="r">
              <a:buNone/>
            </a:pPr>
            <a:r>
              <a:rPr lang="en-US" sz="620" dirty="0">
                <a:solidFill>
                  <a:srgbClr val="64748B"/>
                </a:solidFill>
              </a:rPr>
              <a:t>Universitas Mulawarman</a:t>
            </a:r>
            <a:endParaRPr lang="en-US" sz="620" dirty="0"/>
          </a:p>
        </p:txBody>
      </p:sp>
      <p:sp>
        <p:nvSpPr>
          <p:cNvPr id="11" name="Text 8"/>
          <p:cNvSpPr/>
          <p:nvPr/>
        </p:nvSpPr>
        <p:spPr>
          <a:xfrm>
            <a:off x="580702" y="747744"/>
            <a:ext cx="10062974" cy="854282"/>
          </a:xfrm>
          <a:prstGeom prst="rect">
            <a:avLst/>
          </a:prstGeom>
          <a:noFill/>
          <a:ln/>
        </p:spPr>
        <p:txBody>
          <a:bodyPr wrap="square" lIns="0" tIns="0" rIns="0" bIns="0" rtlCol="0" anchor="ctr">
            <a:normAutofit fontScale="32500" lnSpcReduction="20000"/>
          </a:bodyPr>
          <a:lstStyle/>
          <a:p>
            <a:r>
              <a:rPr lang="en-ID" sz="9800" b="1">
                <a:solidFill>
                  <a:srgbClr val="339933"/>
                </a:solidFill>
              </a:rPr>
              <a:t>Misi 2: </a:t>
            </a:r>
            <a:r>
              <a:rPr kumimoji="0" lang="en-US" altLang="en-US" sz="9600" b="0" i="0" u="none" strike="noStrike" cap="none" normalizeH="0" baseline="0">
                <a:ln>
                  <a:noFill/>
                </a:ln>
                <a:solidFill>
                  <a:srgbClr val="0070C0"/>
                </a:solidFill>
                <a:effectLst/>
                <a:latin typeface="Corbel" panose="020B0503020204020204" pitchFamily="34" charset="0"/>
              </a:rPr>
              <a:t>Memperkuat hilirisasi dan komersialisasi hasil riset</a:t>
            </a:r>
            <a:r>
              <a:rPr lang="en-ID" sz="4000" b="1">
                <a:solidFill>
                  <a:srgbClr val="339933"/>
                </a:solidFill>
              </a:rPr>
              <a:t> </a:t>
            </a:r>
          </a:p>
        </p:txBody>
      </p:sp>
      <p:sp>
        <p:nvSpPr>
          <p:cNvPr id="6" name="TextBox 5">
            <a:extLst>
              <a:ext uri="{FF2B5EF4-FFF2-40B4-BE49-F238E27FC236}">
                <a16:creationId xmlns:a16="http://schemas.microsoft.com/office/drawing/2014/main" id="{B1A75D40-C44B-45E0-BF67-DEB76207762B}"/>
              </a:ext>
            </a:extLst>
          </p:cNvPr>
          <p:cNvSpPr txBox="1"/>
          <p:nvPr/>
        </p:nvSpPr>
        <p:spPr>
          <a:xfrm>
            <a:off x="580701" y="2021018"/>
            <a:ext cx="7226612" cy="830997"/>
          </a:xfrm>
          <a:prstGeom prst="rect">
            <a:avLst/>
          </a:prstGeom>
          <a:noFill/>
        </p:spPr>
        <p:txBody>
          <a:bodyPr wrap="square" rtlCol="0">
            <a:spAutoFit/>
          </a:bodyPr>
          <a:lstStyle/>
          <a:p>
            <a:r>
              <a:rPr lang="en-ID" sz="2400" b="1">
                <a:solidFill>
                  <a:schemeClr val="accent2">
                    <a:lumMod val="50000"/>
                  </a:schemeClr>
                </a:solidFill>
              </a:rPr>
              <a:t>Target:</a:t>
            </a:r>
            <a:r>
              <a:rPr lang="en-ID" sz="2400" b="1"/>
              <a:t> Hilirisasi dan Inovasi, Minimal 50 produk inovasi siap hilirisasi, Peningkatan Pendapatan non UKT</a:t>
            </a:r>
          </a:p>
        </p:txBody>
      </p:sp>
      <p:sp>
        <p:nvSpPr>
          <p:cNvPr id="12" name="TextBox 11">
            <a:extLst>
              <a:ext uri="{FF2B5EF4-FFF2-40B4-BE49-F238E27FC236}">
                <a16:creationId xmlns:a16="http://schemas.microsoft.com/office/drawing/2014/main" id="{01AF759D-7B6B-4D73-AA31-1D3CFCDD85BE}"/>
              </a:ext>
            </a:extLst>
          </p:cNvPr>
          <p:cNvSpPr txBox="1"/>
          <p:nvPr/>
        </p:nvSpPr>
        <p:spPr>
          <a:xfrm>
            <a:off x="580702" y="3569505"/>
            <a:ext cx="6949440" cy="1938992"/>
          </a:xfrm>
          <a:prstGeom prst="rect">
            <a:avLst/>
          </a:prstGeom>
          <a:noFill/>
        </p:spPr>
        <p:txBody>
          <a:bodyPr wrap="square" rtlCol="0">
            <a:spAutoFit/>
          </a:bodyPr>
          <a:lstStyle/>
          <a:p>
            <a:pPr algn="l"/>
            <a:r>
              <a:rPr lang="en-ID" sz="2400" b="1" i="0">
                <a:solidFill>
                  <a:srgbClr val="7030A0"/>
                </a:solidFill>
                <a:effectLst/>
                <a:latin typeface="Sora"/>
              </a:rPr>
              <a:t>Program Kerja:</a:t>
            </a:r>
            <a:r>
              <a:rPr lang="en-ID" sz="2400" b="0" i="0">
                <a:solidFill>
                  <a:srgbClr val="7030A0"/>
                </a:solidFill>
                <a:effectLst/>
                <a:latin typeface="Sora"/>
              </a:rPr>
              <a:t> </a:t>
            </a:r>
          </a:p>
          <a:p>
            <a:pPr marL="342900" indent="-342900" algn="l">
              <a:buFont typeface="Wingdings" panose="05000000000000000000" pitchFamily="2" charset="2"/>
              <a:buChar char="q"/>
            </a:pPr>
            <a:r>
              <a:rPr lang="en-ID" sz="2400" b="0" i="0">
                <a:solidFill>
                  <a:srgbClr val="3D5C52"/>
                </a:solidFill>
                <a:effectLst/>
                <a:latin typeface="Sora"/>
              </a:rPr>
              <a:t>Membangun Unmul Innovation Hub</a:t>
            </a:r>
          </a:p>
          <a:p>
            <a:pPr marL="342900" indent="-342900" algn="l">
              <a:buFont typeface="Wingdings" panose="05000000000000000000" pitchFamily="2" charset="2"/>
              <a:buChar char="q"/>
            </a:pPr>
            <a:r>
              <a:rPr lang="en-ID" sz="2400" b="0" i="0">
                <a:solidFill>
                  <a:srgbClr val="3D5C52"/>
                </a:solidFill>
                <a:effectLst/>
                <a:latin typeface="Sora"/>
              </a:rPr>
              <a:t>Membangun Science Techno Park</a:t>
            </a:r>
          </a:p>
          <a:p>
            <a:pPr marL="342900" indent="-342900" algn="l">
              <a:buFont typeface="Wingdings" panose="05000000000000000000" pitchFamily="2" charset="2"/>
              <a:buChar char="q"/>
            </a:pPr>
            <a:r>
              <a:rPr lang="en-ID" sz="2400" b="0" i="0">
                <a:solidFill>
                  <a:srgbClr val="3D5C52"/>
                </a:solidFill>
                <a:effectLst/>
                <a:latin typeface="Sora"/>
              </a:rPr>
              <a:t>Membangun Inkubator Bisnis</a:t>
            </a:r>
          </a:p>
          <a:p>
            <a:pPr marL="342900" indent="-342900" algn="l">
              <a:buFont typeface="Wingdings" panose="05000000000000000000" pitchFamily="2" charset="2"/>
              <a:buChar char="q"/>
            </a:pPr>
            <a:r>
              <a:rPr lang="en-ID" sz="2400" b="0" i="0">
                <a:solidFill>
                  <a:srgbClr val="3D5C52"/>
                </a:solidFill>
                <a:effectLst/>
                <a:latin typeface="Sora"/>
              </a:rPr>
              <a:t>Membangun Startup Center</a:t>
            </a:r>
          </a:p>
        </p:txBody>
      </p:sp>
    </p:spTree>
    <p:extLst>
      <p:ext uri="{BB962C8B-B14F-4D97-AF65-F5344CB8AC3E}">
        <p14:creationId xmlns:p14="http://schemas.microsoft.com/office/powerpoint/2010/main" val="18505345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B050"/>
        </a:solidFill>
        <a:ln>
          <a:solidFill>
            <a:srgbClr val="00B050"/>
          </a:solidFill>
        </a:ln>
      </a:spPr>
      <a:bodyPr rtlCol="0" anchor="ctr"/>
      <a:lstStyle>
        <a:defPPr algn="ctr">
          <a:defRPr sz="200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5297</TotalTime>
  <Words>1186</Words>
  <Application>Microsoft Office PowerPoint</Application>
  <PresentationFormat>Widescreen</PresentationFormat>
  <Paragraphs>207</Paragraphs>
  <Slides>17</Slides>
  <Notes>15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vt:i4>
      </vt:variant>
    </vt:vector>
  </HeadingPairs>
  <TitlesOfParts>
    <vt:vector size="26" baseType="lpstr">
      <vt:lpstr>Aptos</vt:lpstr>
      <vt:lpstr>Aptos Display</vt:lpstr>
      <vt:lpstr>Arial</vt:lpstr>
      <vt:lpstr>Book Antiqua</vt:lpstr>
      <vt:lpstr>Calibri</vt:lpstr>
      <vt:lpstr>Corbel</vt:lpstr>
      <vt:lpstr>Sora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Universitas Mulawarman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 Bakal Calon Rektor Universitas Mulawarman</dc:title>
  <dc:subject>Template penyampaian visi, misi dan program kerja bakal calon rektor Universitas Mulawarman</dc:subject>
  <dc:creator>OpenAI</dc:creator>
  <cp:lastModifiedBy>FahrulAgus AbuKamil</cp:lastModifiedBy>
  <cp:revision>26</cp:revision>
  <dcterms:created xsi:type="dcterms:W3CDTF">2026-06-01T04:47:08Z</dcterms:created>
  <dcterms:modified xsi:type="dcterms:W3CDTF">2026-09-06T23:03:31Z</dcterms:modified>
</cp:coreProperties>
</file>