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535" r:id="rId3"/>
    <p:sldId id="257" r:id="rId4"/>
    <p:sldId id="514" r:id="rId5"/>
    <p:sldId id="515" r:id="rId6"/>
    <p:sldId id="516" r:id="rId7"/>
    <p:sldId id="517" r:id="rId8"/>
    <p:sldId id="518" r:id="rId9"/>
    <p:sldId id="519" r:id="rId10"/>
    <p:sldId id="520" r:id="rId11"/>
    <p:sldId id="521" r:id="rId12"/>
    <p:sldId id="522" r:id="rId13"/>
    <p:sldId id="529" r:id="rId14"/>
    <p:sldId id="530" r:id="rId15"/>
    <p:sldId id="531" r:id="rId16"/>
    <p:sldId id="532" r:id="rId17"/>
    <p:sldId id="533" r:id="rId18"/>
    <p:sldId id="534" r:id="rId19"/>
    <p:sldId id="275" r:id="rId20"/>
    <p:sldId id="538" r:id="rId2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556" autoAdjust="0"/>
    <p:restoredTop sz="94610"/>
  </p:normalViewPr>
  <p:slideViewPr>
    <p:cSldViewPr snapToGrid="0" snapToObjects="1">
      <p:cViewPr varScale="1">
        <p:scale>
          <a:sx n="66" d="100"/>
          <a:sy n="66" d="100"/>
        </p:scale>
        <p:origin x="3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5060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531AF3-A081-856E-2EB8-D59FF0AC3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91FF6E-0A9C-A1E6-E096-87E01B58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D73B93-D82B-1F37-6EDF-5B15F389F7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F6D5CC-B2CB-62DD-0331-2FEB02D860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C573F3-1608-4CEB-A27C-3EB040ABF54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2202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233ED9-7460-6A96-9086-090A0FEBA9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6FCA9B-84A5-93C4-C08B-BE8EFCAFCC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CECFBD-653C-78B9-A5D2-5AF3A6E27B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2B0680-E5F0-B050-B3F1-2265C39E7A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C573F3-1608-4CEB-A27C-3EB040ABF54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125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FBAD41-B9B3-30EA-3293-6E3D14B6F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71AD6B-A7F5-AA0B-639F-A7F12F3B53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253F56-5E00-7F42-9C22-E50E4AA21F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8B66DF-3998-873F-EA5B-375355680F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C573F3-1608-4CEB-A27C-3EB040ABF54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4860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4CAF5-77FA-C433-639C-A56300AD17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3BA013-F130-E8DC-4BF9-619FDFF798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D97BBD-AB8F-4897-0942-997B087783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FBD031-D880-A50D-DD13-E2F704F75D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C573F3-1608-4CEB-A27C-3EB040ABF5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0262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02ED9D-7AA5-B541-2A3F-575B1A6D6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3F4480-1F5D-A416-293A-31C88968E1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FFA90C-0320-E820-D600-B80046574E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F5C719-0422-9627-23AD-2C73473FA9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C573F3-1608-4CEB-A27C-3EB040ABF5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8480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523E09-2FD0-95A5-3E52-AAD3DFF64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67528C-4BA1-332D-C7E5-8BCD1F2AC7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7B2CBC-BFB9-A359-66E3-BE216FDD77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3B5451-0715-77FC-A142-5D0875D507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C573F3-1608-4CEB-A27C-3EB040ABF5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937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52907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C8661D-3FEB-44D5-B1FB-FAD929B54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55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23.png"/><Relationship Id="rId10" Type="http://schemas.microsoft.com/office/2007/relationships/hdphoto" Target="../media/hdphoto5.wdp"/><Relationship Id="rId4" Type="http://schemas.openxmlformats.org/officeDocument/2006/relationships/image" Target="../media/image22.png"/><Relationship Id="rId9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microsoft.com/office/2007/relationships/hdphoto" Target="../media/hdphoto6.wdp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microsoft.com/office/2007/relationships/hdphoto" Target="../media/hdphoto7.wdp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microsoft.com/office/2007/relationships/hdphoto" Target="../media/hdphoto8.wdp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microsoft.com/office/2007/relationships/hdphoto" Target="../media/hdphoto9.wdp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7.jpe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6B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/>
          <p:cNvSpPr/>
          <p:nvPr/>
        </p:nvSpPr>
        <p:spPr>
          <a:xfrm>
            <a:off x="-61612" y="5357368"/>
            <a:ext cx="12191695" cy="1444752"/>
          </a:xfrm>
          <a:prstGeom prst="rect">
            <a:avLst/>
          </a:prstGeom>
          <a:solidFill>
            <a:srgbClr val="12352D"/>
          </a:solidFill>
          <a:ln w="12700">
            <a:solidFill>
              <a:srgbClr val="12352D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-61612" y="5229352"/>
            <a:ext cx="12191695" cy="118872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>
                <a:alpha val="0"/>
              </a:srgbClr>
            </a:solidFill>
            <a:prstDash val="solid"/>
          </a:ln>
        </p:spPr>
      </p:sp>
      <p:pic>
        <p:nvPicPr>
          <p:cNvPr id="5" name="Image 0" descr="/mnt/data/unmul-20260408145731-e033c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756" y="383032"/>
            <a:ext cx="1143000" cy="1143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858628" y="602488"/>
            <a:ext cx="7635568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</a:rPr>
              <a:t>RAPAT TERBUKA SENAT UNIVERSITAS MULAWARMAN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1858628" y="1053463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D8F4E2"/>
                </a:solidFill>
              </a:rPr>
              <a:t>Rabu, 10 Juni 2026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651620" y="1772920"/>
            <a:ext cx="9052560" cy="10424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PENYAMPAIAN VISI, MISI</a:t>
            </a:r>
            <a:endParaRPr lang="en-US" sz="3100" dirty="0"/>
          </a:p>
          <a:p>
            <a:pPr marL="0" indent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DAN PROGRAM KERJA</a:t>
            </a:r>
            <a:endParaRPr lang="en-US" sz="3100" dirty="0"/>
          </a:p>
        </p:txBody>
      </p:sp>
      <p:sp>
        <p:nvSpPr>
          <p:cNvPr id="9" name="Text 6"/>
          <p:cNvSpPr/>
          <p:nvPr/>
        </p:nvSpPr>
        <p:spPr>
          <a:xfrm>
            <a:off x="688196" y="2998216"/>
            <a:ext cx="6583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2B705"/>
                </a:solidFill>
              </a:rPr>
              <a:t>BAKAL CALON REKTOR UNIVERSITAS MULAWARMAN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871076" y="3894328"/>
            <a:ext cx="40690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D8F4E2"/>
                </a:solidFill>
              </a:rPr>
              <a:t>[Fakultas/Unit] • [Periode/Tahu]</a:t>
            </a:r>
            <a:endParaRPr lang="en-US" sz="800" dirty="0"/>
          </a:p>
        </p:txBody>
      </p:sp>
      <p:pic>
        <p:nvPicPr>
          <p:cNvPr id="14" name="Image 2" descr="/mnt/data/diktisaintek-20260408145732-367e09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3952" y="5723472"/>
            <a:ext cx="2426787" cy="717451"/>
          </a:xfrm>
          <a:prstGeom prst="rect">
            <a:avLst/>
          </a:prstGeom>
        </p:spPr>
      </p:pic>
      <p:pic>
        <p:nvPicPr>
          <p:cNvPr id="15" name="Image 3" descr="/mnt/data/unmul-20260408145731-e033c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3461" y="5659120"/>
            <a:ext cx="799730" cy="799730"/>
          </a:xfrm>
          <a:prstGeom prst="rect">
            <a:avLst/>
          </a:prstGeom>
        </p:spPr>
      </p:pic>
      <p:pic>
        <p:nvPicPr>
          <p:cNvPr id="16" name="Image 4" descr="/mnt/data/logo-unggul-20260408145732-41a84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6157" y="5730161"/>
            <a:ext cx="1627783" cy="680878"/>
          </a:xfrm>
          <a:prstGeom prst="rect">
            <a:avLst/>
          </a:prstGeom>
        </p:spPr>
      </p:pic>
      <p:pic>
        <p:nvPicPr>
          <p:cNvPr id="17" name="Image 5" descr="/mnt/data/blu-20260408145731-85748a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35690" y="5659120"/>
            <a:ext cx="799730" cy="799730"/>
          </a:xfrm>
          <a:prstGeom prst="rect">
            <a:avLst/>
          </a:prstGeom>
        </p:spPr>
      </p:pic>
      <p:pic>
        <p:nvPicPr>
          <p:cNvPr id="18" name="Image 6" descr="/mnt/data/dies-natalis-20260408145732-edfb3f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27919" y="5659120"/>
            <a:ext cx="730615" cy="908939"/>
          </a:xfrm>
          <a:prstGeom prst="rect">
            <a:avLst/>
          </a:prstGeom>
        </p:spPr>
      </p:pic>
      <p:sp>
        <p:nvSpPr>
          <p:cNvPr id="20" name="Text 11"/>
          <p:cNvSpPr/>
          <p:nvPr/>
        </p:nvSpPr>
        <p:spPr>
          <a:xfrm>
            <a:off x="10161380" y="6034024"/>
            <a:ext cx="1097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F2B705"/>
                </a:solidFill>
              </a:rPr>
              <a:t>2026</a:t>
            </a:r>
            <a:endParaRPr lang="en-US" sz="1800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260286C-C259-2601-C534-F1ABA8FACC7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1232" y="5679879"/>
            <a:ext cx="799730" cy="799730"/>
          </a:xfrm>
          <a:prstGeom prst="rect">
            <a:avLst/>
          </a:prstGeom>
        </p:spPr>
      </p:pic>
      <p:sp>
        <p:nvSpPr>
          <p:cNvPr id="25" name="object 56">
            <a:extLst>
              <a:ext uri="{FF2B5EF4-FFF2-40B4-BE49-F238E27FC236}">
                <a16:creationId xmlns:a16="http://schemas.microsoft.com/office/drawing/2014/main" id="{68DAD49D-D974-BABE-2FB8-8626B5A8DE22}"/>
              </a:ext>
            </a:extLst>
          </p:cNvPr>
          <p:cNvSpPr txBox="1">
            <a:spLocks/>
          </p:cNvSpPr>
          <p:nvPr/>
        </p:nvSpPr>
        <p:spPr>
          <a:xfrm>
            <a:off x="2" y="3649574"/>
            <a:ext cx="12191998" cy="760054"/>
          </a:xfrm>
          <a:prstGeom prst="rect">
            <a:avLst/>
          </a:prstGeom>
        </p:spPr>
        <p:txBody>
          <a:bodyPr vert="horz" wrap="square" lIns="0" tIns="8483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30"/>
              </a:spcBef>
            </a:pPr>
            <a:r>
              <a:rPr lang="en-US" sz="2400" b="1" kern="0" spc="-5" dirty="0">
                <a:solidFill>
                  <a:srgbClr val="BC8F00"/>
                </a:solidFill>
                <a:latin typeface="Merriweather" panose="00000500000000000000" pitchFamily="2" charset="0"/>
                <a:ea typeface="Yu Gothic UI Semibold" panose="020B0700000000000000" pitchFamily="34" charset="-128"/>
                <a:cs typeface="Arial" panose="020B0604020202020204" pitchFamily="34" charset="0"/>
              </a:rPr>
              <a:t>         </a:t>
            </a:r>
            <a:r>
              <a:rPr lang="en-US" sz="2400" b="1" kern="0" spc="-5" dirty="0">
                <a:solidFill>
                  <a:srgbClr val="FFFF00"/>
                </a:solidFill>
                <a:latin typeface="Merriweather" panose="00000500000000000000" pitchFamily="2" charset="0"/>
                <a:ea typeface="Yu Gothic UI Semibold" panose="020B0700000000000000" pitchFamily="34" charset="-128"/>
                <a:cs typeface="Arial" panose="020B0604020202020204" pitchFamily="34" charset="0"/>
              </a:rPr>
              <a:t>Prof. Dr. H. Mukhamad Nurhadi, M. Si.</a:t>
            </a:r>
          </a:p>
          <a:p>
            <a:pPr>
              <a:spcBef>
                <a:spcPts val="130"/>
              </a:spcBef>
            </a:pPr>
            <a:r>
              <a:rPr lang="en-US" sz="2400" b="1" kern="0" spc="-5" dirty="0">
                <a:solidFill>
                  <a:srgbClr val="FFC000"/>
                </a:solidFill>
                <a:latin typeface="Merriweather" panose="00000500000000000000" pitchFamily="2" charset="0"/>
                <a:ea typeface="Yu Gothic UI Semibold" panose="020B0700000000000000" pitchFamily="34" charset="-128"/>
                <a:cs typeface="Arial" panose="020B0604020202020204" pitchFamily="34" charset="0"/>
              </a:rPr>
              <a:t>         FKIP, 2026 -2030</a:t>
            </a:r>
            <a:endParaRPr lang="en-US" sz="3200" b="1" kern="0" spc="-11" dirty="0">
              <a:solidFill>
                <a:srgbClr val="FFC000"/>
              </a:solidFill>
              <a:latin typeface="Merriweather" panose="00000500000000000000" pitchFamily="2" charset="0"/>
              <a:ea typeface="Yu Gothic UI Semibold" panose="020B0700000000000000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D06AAD6D-6AF8-2B45-49BA-5363C555FA5D}"/>
              </a:ext>
            </a:extLst>
          </p:cNvPr>
          <p:cNvSpPr/>
          <p:nvPr/>
        </p:nvSpPr>
        <p:spPr>
          <a:xfrm>
            <a:off x="0" y="-19250"/>
            <a:ext cx="201168" cy="6858000"/>
          </a:xfrm>
          <a:prstGeom prst="rect">
            <a:avLst/>
          </a:prstGeom>
          <a:solidFill>
            <a:srgbClr val="006B3F"/>
          </a:solidFill>
          <a:ln w="12700">
            <a:solidFill>
              <a:srgbClr val="006B3F">
                <a:alpha val="0"/>
              </a:srgbClr>
            </a:solidFill>
            <a:prstDash val="solid"/>
          </a:ln>
        </p:spPr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3011AF4F-1DDA-D74F-2E65-69175178B38D}"/>
              </a:ext>
            </a:extLst>
          </p:cNvPr>
          <p:cNvSpPr/>
          <p:nvPr/>
        </p:nvSpPr>
        <p:spPr>
          <a:xfrm>
            <a:off x="201168" y="-19250"/>
            <a:ext cx="73152" cy="685800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>
                <a:alpha val="0"/>
              </a:srgbClr>
            </a:solidFill>
            <a:prstDash val="solid"/>
          </a:ln>
        </p:spPr>
      </p:sp>
      <p:pic>
        <p:nvPicPr>
          <p:cNvPr id="4" name="Image 0" descr="/mnt/data/unmul-20260408145731-e033c2.png">
            <a:extLst>
              <a:ext uri="{FF2B5EF4-FFF2-40B4-BE49-F238E27FC236}">
                <a16:creationId xmlns:a16="http://schemas.microsoft.com/office/drawing/2014/main" id="{D635108E-40E3-FC14-8CFE-3FBF593794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488" y="145342"/>
            <a:ext cx="411480" cy="411480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8CBAA466-6649-DD73-2B65-10322E787184}"/>
              </a:ext>
            </a:extLst>
          </p:cNvPr>
          <p:cNvSpPr/>
          <p:nvPr/>
        </p:nvSpPr>
        <p:spPr>
          <a:xfrm>
            <a:off x="1020318" y="255070"/>
            <a:ext cx="5075682" cy="2103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rgbClr val="12352D"/>
                </a:solidFill>
              </a:rPr>
              <a:t>RAPAT TERBUKA SENAT UNIVERSITAS MULAWARMAN</a:t>
            </a:r>
            <a:endParaRPr lang="en-US" sz="1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E35DC8-C61B-BC41-432E-21B862C16F4B}"/>
              </a:ext>
            </a:extLst>
          </p:cNvPr>
          <p:cNvSpPr txBox="1"/>
          <p:nvPr/>
        </p:nvSpPr>
        <p:spPr>
          <a:xfrm>
            <a:off x="389166" y="806697"/>
            <a:ext cx="110942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A4D2E"/>
                </a:solidFill>
                <a:latin typeface="Merriweather" panose="00000500000000000000" pitchFamily="2" charset="0"/>
                <a:ea typeface="Merriweather"/>
                <a:cs typeface="Merriweather"/>
                <a:sym typeface="Merriweather"/>
              </a:rPr>
              <a:t>Aspek Krusial: Manajemen &amp; Sumber Daya</a:t>
            </a:r>
            <a:endParaRPr lang="en-US" sz="3600" b="1" dirty="0">
              <a:solidFill>
                <a:srgbClr val="296146"/>
              </a:solidFill>
              <a:latin typeface="Merriweather" panose="00000500000000000000" pitchFamily="2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6808337-78DF-667F-A8D1-8B0AB88CD327}"/>
              </a:ext>
            </a:extLst>
          </p:cNvPr>
          <p:cNvGrpSpPr/>
          <p:nvPr/>
        </p:nvGrpSpPr>
        <p:grpSpPr>
          <a:xfrm>
            <a:off x="584375" y="2123118"/>
            <a:ext cx="11314121" cy="4033868"/>
            <a:chOff x="584375" y="1174434"/>
            <a:chExt cx="11314121" cy="4033868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A640745-5AD9-8605-2396-7C3F285ED7C5}"/>
                </a:ext>
              </a:extLst>
            </p:cNvPr>
            <p:cNvGrpSpPr/>
            <p:nvPr/>
          </p:nvGrpSpPr>
          <p:grpSpPr>
            <a:xfrm>
              <a:off x="584375" y="1174434"/>
              <a:ext cx="3552583" cy="4033868"/>
              <a:chOff x="6381750" y="714375"/>
              <a:chExt cx="5254672" cy="5164564"/>
            </a:xfrm>
          </p:grpSpPr>
          <p:pic>
            <p:nvPicPr>
              <p:cNvPr id="30" name="Google Shape;139;p17" descr="image.png">
                <a:extLst>
                  <a:ext uri="{FF2B5EF4-FFF2-40B4-BE49-F238E27FC236}">
                    <a16:creationId xmlns:a16="http://schemas.microsoft.com/office/drawing/2014/main" id="{AC8B6BFA-1A8C-35D9-54D3-6F4F214F8F09}"/>
                  </a:ext>
                </a:extLst>
              </p:cNvPr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6381750" y="714375"/>
                <a:ext cx="5238749" cy="503788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Google Shape;143;p17">
                <a:extLst>
                  <a:ext uri="{FF2B5EF4-FFF2-40B4-BE49-F238E27FC236}">
                    <a16:creationId xmlns:a16="http://schemas.microsoft.com/office/drawing/2014/main" id="{E9B2A41A-1218-2FB9-9D08-A574206D4957}"/>
                  </a:ext>
                </a:extLst>
              </p:cNvPr>
              <p:cNvSpPr txBox="1"/>
              <p:nvPr/>
            </p:nvSpPr>
            <p:spPr>
              <a:xfrm>
                <a:off x="6762749" y="1724025"/>
                <a:ext cx="4700587" cy="44330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250" b="1" i="0" u="none" strike="noStrike" cap="none">
                    <a:solidFill>
                      <a:srgbClr val="0A4D2E"/>
                    </a:solidFill>
                    <a:latin typeface="Merriweather" panose="00000500000000000000" pitchFamily="2" charset="0"/>
                    <a:ea typeface="Merriweather"/>
                    <a:cs typeface="Merriweather"/>
                    <a:sym typeface="Merriweather"/>
                  </a:rPr>
                  <a:t>3. </a:t>
                </a:r>
                <a:r>
                  <a:rPr lang="en-US" sz="2250" b="1">
                    <a:solidFill>
                      <a:srgbClr val="0A4D2E"/>
                    </a:solidFill>
                    <a:latin typeface="Merriweather" panose="00000500000000000000" pitchFamily="2" charset="0"/>
                    <a:ea typeface="Merriweather"/>
                    <a:cs typeface="Merriweather"/>
                    <a:sym typeface="Merriweather"/>
                  </a:rPr>
                  <a:t>Manajemen</a:t>
                </a:r>
                <a:endParaRPr>
                  <a:latin typeface="Merriweather" panose="00000500000000000000" pitchFamily="2" charset="0"/>
                </a:endParaRPr>
              </a:p>
            </p:txBody>
          </p:sp>
          <p:sp>
            <p:nvSpPr>
              <p:cNvPr id="32" name="Google Shape;148;p17">
                <a:extLst>
                  <a:ext uri="{FF2B5EF4-FFF2-40B4-BE49-F238E27FC236}">
                    <a16:creationId xmlns:a16="http://schemas.microsoft.com/office/drawing/2014/main" id="{ED1ADC66-6D63-60C9-181A-60FD48F09C41}"/>
                  </a:ext>
                </a:extLst>
              </p:cNvPr>
              <p:cNvSpPr txBox="1"/>
              <p:nvPr/>
            </p:nvSpPr>
            <p:spPr>
              <a:xfrm>
                <a:off x="7112047" y="2288126"/>
                <a:ext cx="4524375" cy="126094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r>
                  <a:rPr lang="nn-NO" sz="1600">
                    <a:latin typeface="Merriweather" panose="00000500000000000000" pitchFamily="2" charset="0"/>
                    <a:ea typeface="DM Sans"/>
                    <a:cs typeface="DM Sans"/>
                    <a:sym typeface="DM Sans"/>
                  </a:rPr>
                  <a:t>Integrasi dan akurasi pengelolaan data institusi (Big Data).</a:t>
                </a:r>
                <a:endParaRPr lang="nn-NO" sz="1600">
                  <a:latin typeface="Merriweather" panose="00000500000000000000" pitchFamily="2" charset="0"/>
                </a:endParaRPr>
              </a:p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latin typeface="Merriweather" panose="00000500000000000000" pitchFamily="2" charset="0"/>
                </a:endParaRPr>
              </a:p>
            </p:txBody>
          </p:sp>
          <p:sp>
            <p:nvSpPr>
              <p:cNvPr id="33" name="Google Shape;149;p17">
                <a:extLst>
                  <a:ext uri="{FF2B5EF4-FFF2-40B4-BE49-F238E27FC236}">
                    <a16:creationId xmlns:a16="http://schemas.microsoft.com/office/drawing/2014/main" id="{FEA9E2E3-6FEE-BDCC-C0C1-1DCB898AFB02}"/>
                  </a:ext>
                </a:extLst>
              </p:cNvPr>
              <p:cNvSpPr txBox="1"/>
              <p:nvPr/>
            </p:nvSpPr>
            <p:spPr>
              <a:xfrm>
                <a:off x="7096123" y="3610689"/>
                <a:ext cx="4143374" cy="94571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r>
                  <a:rPr lang="en-US" sz="1600">
                    <a:latin typeface="Merriweather" panose="00000500000000000000" pitchFamily="2" charset="0"/>
                    <a:ea typeface="DM Sans"/>
                    <a:cs typeface="DM Sans"/>
                    <a:sym typeface="DM Sans"/>
                  </a:rPr>
                  <a:t>Efisiensi perencanaan program strategis.</a:t>
                </a:r>
                <a:endParaRPr lang="en-US" sz="1600">
                  <a:latin typeface="Merriweather" panose="00000500000000000000" pitchFamily="2" charset="0"/>
                </a:endParaRPr>
              </a:p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latin typeface="Merriweather" panose="00000500000000000000" pitchFamily="2" charset="0"/>
                </a:endParaRPr>
              </a:p>
            </p:txBody>
          </p:sp>
          <p:sp>
            <p:nvSpPr>
              <p:cNvPr id="34" name="Google Shape;150;p17">
                <a:extLst>
                  <a:ext uri="{FF2B5EF4-FFF2-40B4-BE49-F238E27FC236}">
                    <a16:creationId xmlns:a16="http://schemas.microsoft.com/office/drawing/2014/main" id="{99AA0DF6-9D6A-D262-E613-1FDF88BFB5CD}"/>
                  </a:ext>
                </a:extLst>
              </p:cNvPr>
              <p:cNvSpPr txBox="1"/>
              <p:nvPr/>
            </p:nvSpPr>
            <p:spPr>
              <a:xfrm>
                <a:off x="7041355" y="4617990"/>
                <a:ext cx="4143374" cy="126094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r>
                  <a:rPr lang="nn-NO" sz="1600">
                    <a:latin typeface="Merriweather" panose="00000500000000000000" pitchFamily="2" charset="0"/>
                    <a:ea typeface="DM Sans"/>
                    <a:cs typeface="DM Sans"/>
                    <a:sym typeface="DM Sans"/>
                  </a:rPr>
                  <a:t>Transparansi dan tata kelola keuangan yang akuntabel.</a:t>
                </a:r>
                <a:endParaRPr lang="nn-NO" sz="1600">
                  <a:latin typeface="Merriweather" panose="00000500000000000000" pitchFamily="2" charset="0"/>
                </a:endParaRPr>
              </a:p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latin typeface="Merriweather" panose="00000500000000000000" pitchFamily="2" charset="0"/>
                </a:endParaRPr>
              </a:p>
            </p:txBody>
          </p:sp>
          <p:pic>
            <p:nvPicPr>
              <p:cNvPr id="35" name="Google Shape;156;p17" descr="image.png">
                <a:extLst>
                  <a:ext uri="{FF2B5EF4-FFF2-40B4-BE49-F238E27FC236}">
                    <a16:creationId xmlns:a16="http://schemas.microsoft.com/office/drawing/2014/main" id="{F806B062-7CB8-0028-E323-DE96992192B5}"/>
                  </a:ext>
                </a:extLst>
              </p:cNvPr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6762750" y="2295525"/>
                <a:ext cx="133350" cy="2190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6" name="Google Shape;157;p17" descr="image.png">
                <a:extLst>
                  <a:ext uri="{FF2B5EF4-FFF2-40B4-BE49-F238E27FC236}">
                    <a16:creationId xmlns:a16="http://schemas.microsoft.com/office/drawing/2014/main" id="{C325D65B-4DAA-02AC-A33D-B65B91E0B3BB}"/>
                  </a:ext>
                </a:extLst>
              </p:cNvPr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6710502" y="3677071"/>
                <a:ext cx="133349" cy="2190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7" name="Google Shape;158;p17" descr="image.png">
                <a:extLst>
                  <a:ext uri="{FF2B5EF4-FFF2-40B4-BE49-F238E27FC236}">
                    <a16:creationId xmlns:a16="http://schemas.microsoft.com/office/drawing/2014/main" id="{5030FF53-360E-24F9-1C9E-90C57F016076}"/>
                  </a:ext>
                </a:extLst>
              </p:cNvPr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6696075" y="4633521"/>
                <a:ext cx="133349" cy="2190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9" name="Google Shape;169;p18" descr="image.png">
              <a:extLst>
                <a:ext uri="{FF2B5EF4-FFF2-40B4-BE49-F238E27FC236}">
                  <a16:creationId xmlns:a16="http://schemas.microsoft.com/office/drawing/2014/main" id="{C1AC57CE-0AC9-46BD-D523-27C01C2C6553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/>
          </p:blipFill>
          <p:spPr>
            <a:xfrm>
              <a:off x="889211" y="1412311"/>
              <a:ext cx="533400" cy="47625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6A06516D-2E30-8F9A-BC8C-267BBE0029EC}"/>
                </a:ext>
              </a:extLst>
            </p:cNvPr>
            <p:cNvGrpSpPr/>
            <p:nvPr/>
          </p:nvGrpSpPr>
          <p:grpSpPr>
            <a:xfrm>
              <a:off x="4539641" y="1174434"/>
              <a:ext cx="3279342" cy="3674968"/>
              <a:chOff x="6381750" y="714375"/>
              <a:chExt cx="5256002" cy="4705064"/>
            </a:xfrm>
          </p:grpSpPr>
          <p:pic>
            <p:nvPicPr>
              <p:cNvPr id="23" name="Google Shape;139;p17" descr="image.png">
                <a:extLst>
                  <a:ext uri="{FF2B5EF4-FFF2-40B4-BE49-F238E27FC236}">
                    <a16:creationId xmlns:a16="http://schemas.microsoft.com/office/drawing/2014/main" id="{BA916DB9-5976-6110-88BC-0FA407C501BD}"/>
                  </a:ext>
                </a:extLst>
              </p:cNvPr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6381750" y="714375"/>
                <a:ext cx="5238750" cy="4705064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4" name="Google Shape;143;p17">
                <a:extLst>
                  <a:ext uri="{FF2B5EF4-FFF2-40B4-BE49-F238E27FC236}">
                    <a16:creationId xmlns:a16="http://schemas.microsoft.com/office/drawing/2014/main" id="{2237E6F4-6E80-D9FE-FE09-0A6DD4995393}"/>
                  </a:ext>
                </a:extLst>
              </p:cNvPr>
              <p:cNvSpPr txBox="1"/>
              <p:nvPr/>
            </p:nvSpPr>
            <p:spPr>
              <a:xfrm>
                <a:off x="6762749" y="1724025"/>
                <a:ext cx="4700588" cy="44330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250" b="1">
                    <a:solidFill>
                      <a:srgbClr val="0A4D2E"/>
                    </a:solidFill>
                    <a:latin typeface="Merriweather" panose="00000500000000000000" pitchFamily="2" charset="0"/>
                    <a:ea typeface="Merriweather"/>
                    <a:cs typeface="Merriweather"/>
                    <a:sym typeface="Merriweather"/>
                  </a:rPr>
                  <a:t>4</a:t>
                </a:r>
                <a:r>
                  <a:rPr lang="en-US" sz="2250" b="1" i="0" u="none" strike="noStrike" cap="none">
                    <a:solidFill>
                      <a:srgbClr val="0A4D2E"/>
                    </a:solidFill>
                    <a:latin typeface="Merriweather" panose="00000500000000000000" pitchFamily="2" charset="0"/>
                    <a:ea typeface="Merriweather"/>
                    <a:cs typeface="Merriweather"/>
                    <a:sym typeface="Merriweather"/>
                  </a:rPr>
                  <a:t>. </a:t>
                </a:r>
                <a:r>
                  <a:rPr lang="en-US" sz="2250" b="1">
                    <a:solidFill>
                      <a:srgbClr val="0A4D2E"/>
                    </a:solidFill>
                    <a:latin typeface="Merriweather" panose="00000500000000000000" pitchFamily="2" charset="0"/>
                    <a:ea typeface="Merriweather"/>
                    <a:cs typeface="Merriweather"/>
                    <a:sym typeface="Merriweather"/>
                  </a:rPr>
                  <a:t>Sumber Daya</a:t>
                </a:r>
                <a:endParaRPr>
                  <a:latin typeface="Merriweather" panose="00000500000000000000" pitchFamily="2" charset="0"/>
                </a:endParaRPr>
              </a:p>
            </p:txBody>
          </p:sp>
          <p:sp>
            <p:nvSpPr>
              <p:cNvPr id="25" name="Google Shape;148;p17">
                <a:extLst>
                  <a:ext uri="{FF2B5EF4-FFF2-40B4-BE49-F238E27FC236}">
                    <a16:creationId xmlns:a16="http://schemas.microsoft.com/office/drawing/2014/main" id="{7C7175B0-BF00-D736-D037-AF0751459FD6}"/>
                  </a:ext>
                </a:extLst>
              </p:cNvPr>
              <p:cNvSpPr txBox="1"/>
              <p:nvPr/>
            </p:nvSpPr>
            <p:spPr>
              <a:xfrm>
                <a:off x="7113377" y="2238917"/>
                <a:ext cx="4524375" cy="6304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r>
                  <a:rPr lang="fi-FI" sz="1600">
                    <a:latin typeface="Merriweather" panose="00000500000000000000" pitchFamily="2" charset="0"/>
                    <a:ea typeface="DM Sans"/>
                    <a:cs typeface="DM Sans"/>
                    <a:sym typeface="DM Sans"/>
                  </a:rPr>
                  <a:t>Transparansi tata kelola aset kampus.</a:t>
                </a:r>
                <a:endParaRPr sz="1600">
                  <a:latin typeface="Merriweather" panose="00000500000000000000" pitchFamily="2" charset="0"/>
                </a:endParaRPr>
              </a:p>
            </p:txBody>
          </p:sp>
          <p:sp>
            <p:nvSpPr>
              <p:cNvPr id="26" name="Google Shape;150;p17">
                <a:extLst>
                  <a:ext uri="{FF2B5EF4-FFF2-40B4-BE49-F238E27FC236}">
                    <a16:creationId xmlns:a16="http://schemas.microsoft.com/office/drawing/2014/main" id="{C3070508-9D05-6418-1743-A6AAB46B0F75}"/>
                  </a:ext>
                </a:extLst>
              </p:cNvPr>
              <p:cNvSpPr txBox="1"/>
              <p:nvPr/>
            </p:nvSpPr>
            <p:spPr>
              <a:xfrm>
                <a:off x="7113377" y="4222121"/>
                <a:ext cx="4143375" cy="94571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lvl="0"/>
                <a:r>
                  <a:rPr lang="en-US" sz="1600">
                    <a:latin typeface="Merriweather" panose="00000500000000000000" pitchFamily="2" charset="0"/>
                    <a:ea typeface="DM Sans"/>
                    <a:cs typeface="DM Sans"/>
                    <a:sym typeface="DM Sans"/>
                  </a:rPr>
                  <a:t>Pemanfaatan jejaring alumni dan mitra industri.</a:t>
                </a:r>
                <a:endParaRPr lang="en-US" sz="1600">
                  <a:latin typeface="Merriweather" panose="00000500000000000000" pitchFamily="2" charset="0"/>
                </a:endParaRPr>
              </a:p>
            </p:txBody>
          </p:sp>
          <p:pic>
            <p:nvPicPr>
              <p:cNvPr id="27" name="Google Shape;156;p17" descr="image.png">
                <a:extLst>
                  <a:ext uri="{FF2B5EF4-FFF2-40B4-BE49-F238E27FC236}">
                    <a16:creationId xmlns:a16="http://schemas.microsoft.com/office/drawing/2014/main" id="{389DFA3C-C108-B21C-BFA2-7D80FBB25E4C}"/>
                  </a:ext>
                </a:extLst>
              </p:cNvPr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6762750" y="2295525"/>
                <a:ext cx="133350" cy="2190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8" name="Google Shape;157;p17" descr="image.png">
                <a:extLst>
                  <a:ext uri="{FF2B5EF4-FFF2-40B4-BE49-F238E27FC236}">
                    <a16:creationId xmlns:a16="http://schemas.microsoft.com/office/drawing/2014/main" id="{863D70CF-5AB8-D72E-9370-CE58A3B9C1AE}"/>
                  </a:ext>
                </a:extLst>
              </p:cNvPr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6762749" y="3269356"/>
                <a:ext cx="133350" cy="2190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9" name="Google Shape;158;p17" descr="image.png">
                <a:extLst>
                  <a:ext uri="{FF2B5EF4-FFF2-40B4-BE49-F238E27FC236}">
                    <a16:creationId xmlns:a16="http://schemas.microsoft.com/office/drawing/2014/main" id="{58D47B88-BEEB-B715-DD3F-9E0701794E46}"/>
                  </a:ext>
                </a:extLst>
              </p:cNvPr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6784255" y="4255218"/>
                <a:ext cx="133350" cy="2190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9051D6E9-98D9-E487-6662-FC4B2A626D5F}"/>
                </a:ext>
              </a:extLst>
            </p:cNvPr>
            <p:cNvGrpSpPr/>
            <p:nvPr/>
          </p:nvGrpSpPr>
          <p:grpSpPr>
            <a:xfrm>
              <a:off x="8235859" y="1174434"/>
              <a:ext cx="3655303" cy="3934923"/>
              <a:chOff x="6412605" y="777916"/>
              <a:chExt cx="5238750" cy="5037885"/>
            </a:xfrm>
          </p:grpSpPr>
          <p:pic>
            <p:nvPicPr>
              <p:cNvPr id="16" name="Google Shape;139;p17" descr="image.png">
                <a:extLst>
                  <a:ext uri="{FF2B5EF4-FFF2-40B4-BE49-F238E27FC236}">
                    <a16:creationId xmlns:a16="http://schemas.microsoft.com/office/drawing/2014/main" id="{FB21AC65-B210-3CC7-5C81-8DF85F014D1F}"/>
                  </a:ext>
                </a:extLst>
              </p:cNvPr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6412605" y="777916"/>
                <a:ext cx="5238750" cy="503788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7" name="Google Shape;143;p17">
                <a:extLst>
                  <a:ext uri="{FF2B5EF4-FFF2-40B4-BE49-F238E27FC236}">
                    <a16:creationId xmlns:a16="http://schemas.microsoft.com/office/drawing/2014/main" id="{1DDF7358-3111-5A5E-C90A-54417E490276}"/>
                  </a:ext>
                </a:extLst>
              </p:cNvPr>
              <p:cNvSpPr txBox="1"/>
              <p:nvPr/>
            </p:nvSpPr>
            <p:spPr>
              <a:xfrm>
                <a:off x="6762750" y="1724025"/>
                <a:ext cx="4700587" cy="44330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250" b="1">
                    <a:solidFill>
                      <a:srgbClr val="0A4D2E"/>
                    </a:solidFill>
                    <a:latin typeface="Merriweather" panose="00000500000000000000" pitchFamily="2" charset="0"/>
                    <a:ea typeface="Merriweather"/>
                    <a:cs typeface="Merriweather"/>
                    <a:sym typeface="Merriweather"/>
                  </a:rPr>
                  <a:t>5</a:t>
                </a:r>
                <a:r>
                  <a:rPr lang="en-US" sz="2250" b="1" i="0" u="none" strike="noStrike" cap="none">
                    <a:solidFill>
                      <a:srgbClr val="0A4D2E"/>
                    </a:solidFill>
                    <a:latin typeface="Merriweather" panose="00000500000000000000" pitchFamily="2" charset="0"/>
                    <a:ea typeface="Merriweather"/>
                    <a:cs typeface="Merriweather"/>
                    <a:sym typeface="Merriweather"/>
                  </a:rPr>
                  <a:t>. </a:t>
                </a:r>
                <a:r>
                  <a:rPr lang="en-US" sz="2250" b="1">
                    <a:solidFill>
                      <a:srgbClr val="0A4D2E"/>
                    </a:solidFill>
                    <a:latin typeface="Merriweather" panose="00000500000000000000" pitchFamily="2" charset="0"/>
                    <a:ea typeface="Merriweather"/>
                    <a:cs typeface="Merriweather"/>
                    <a:sym typeface="Merriweather"/>
                  </a:rPr>
                  <a:t>Kesejahteraan</a:t>
                </a:r>
                <a:endParaRPr>
                  <a:latin typeface="Merriweather" panose="00000500000000000000" pitchFamily="2" charset="0"/>
                </a:endParaRPr>
              </a:p>
            </p:txBody>
          </p:sp>
          <p:sp>
            <p:nvSpPr>
              <p:cNvPr id="18" name="Google Shape;148;p17">
                <a:extLst>
                  <a:ext uri="{FF2B5EF4-FFF2-40B4-BE49-F238E27FC236}">
                    <a16:creationId xmlns:a16="http://schemas.microsoft.com/office/drawing/2014/main" id="{A38A4D8B-FB66-C802-8FA9-B88A54518D1D}"/>
                  </a:ext>
                </a:extLst>
              </p:cNvPr>
              <p:cNvSpPr txBox="1"/>
              <p:nvPr/>
            </p:nvSpPr>
            <p:spPr>
              <a:xfrm>
                <a:off x="7126978" y="2221360"/>
                <a:ext cx="4524376" cy="6304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r>
                  <a:rPr lang="en-US" sz="1600">
                    <a:latin typeface="Merriweather" panose="00000500000000000000" pitchFamily="2" charset="0"/>
                    <a:ea typeface="DM Sans"/>
                    <a:cs typeface="DM Sans"/>
                    <a:sym typeface="DM Sans"/>
                  </a:rPr>
                  <a:t>Restrukturisasi dan keadilan sistem remunerasi.</a:t>
                </a:r>
                <a:endParaRPr sz="1600">
                  <a:latin typeface="Merriweather" panose="00000500000000000000" pitchFamily="2" charset="0"/>
                </a:endParaRPr>
              </a:p>
            </p:txBody>
          </p:sp>
          <p:sp>
            <p:nvSpPr>
              <p:cNvPr id="19" name="Google Shape;150;p17">
                <a:extLst>
                  <a:ext uri="{FF2B5EF4-FFF2-40B4-BE49-F238E27FC236}">
                    <a16:creationId xmlns:a16="http://schemas.microsoft.com/office/drawing/2014/main" id="{5B8FF3DD-A248-26F4-23B4-D9B3A47C27A1}"/>
                  </a:ext>
                </a:extLst>
              </p:cNvPr>
              <p:cNvSpPr txBox="1"/>
              <p:nvPr/>
            </p:nvSpPr>
            <p:spPr>
              <a:xfrm>
                <a:off x="7171340" y="4443281"/>
                <a:ext cx="4143374" cy="94571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lvl="0"/>
                <a:r>
                  <a:rPr lang="en-US" sz="1600">
                    <a:latin typeface="Merriweather" panose="00000500000000000000" pitchFamily="2" charset="0"/>
                    <a:ea typeface="DM Sans"/>
                    <a:cs typeface="DM Sans"/>
                    <a:sym typeface="DM Sans"/>
                  </a:rPr>
                  <a:t>Program peningkatan kesejahteraan berbasis kinerja.</a:t>
                </a:r>
                <a:endParaRPr lang="en-US" sz="1600">
                  <a:latin typeface="Merriweather" panose="00000500000000000000" pitchFamily="2" charset="0"/>
                </a:endParaRPr>
              </a:p>
            </p:txBody>
          </p:sp>
          <p:pic>
            <p:nvPicPr>
              <p:cNvPr id="20" name="Google Shape;156;p17" descr="image.png">
                <a:extLst>
                  <a:ext uri="{FF2B5EF4-FFF2-40B4-BE49-F238E27FC236}">
                    <a16:creationId xmlns:a16="http://schemas.microsoft.com/office/drawing/2014/main" id="{46B9A458-C2DF-AC56-BB54-687F878EE618}"/>
                  </a:ext>
                </a:extLst>
              </p:cNvPr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6762750" y="2295525"/>
                <a:ext cx="133350" cy="2190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1" name="Google Shape;157;p17" descr="image.png">
                <a:extLst>
                  <a:ext uri="{FF2B5EF4-FFF2-40B4-BE49-F238E27FC236}">
                    <a16:creationId xmlns:a16="http://schemas.microsoft.com/office/drawing/2014/main" id="{BDFBBD8D-4E1A-08E8-CBA3-3F7BC4CD02ED}"/>
                  </a:ext>
                </a:extLst>
              </p:cNvPr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6762750" y="3307086"/>
                <a:ext cx="133350" cy="2190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2" name="Google Shape;158;p17" descr="image.png">
                <a:extLst>
                  <a:ext uri="{FF2B5EF4-FFF2-40B4-BE49-F238E27FC236}">
                    <a16:creationId xmlns:a16="http://schemas.microsoft.com/office/drawing/2014/main" id="{835C1E2C-49F0-51E6-9337-B6940B0C33E8}"/>
                  </a:ext>
                </a:extLst>
              </p:cNvPr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6789107" y="4477988"/>
                <a:ext cx="133350" cy="2190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2" name="Google Shape;148;p17">
              <a:extLst>
                <a:ext uri="{FF2B5EF4-FFF2-40B4-BE49-F238E27FC236}">
                  <a16:creationId xmlns:a16="http://schemas.microsoft.com/office/drawing/2014/main" id="{7FAAE97C-52C5-FA45-271E-BD11949FAC4A}"/>
                </a:ext>
              </a:extLst>
            </p:cNvPr>
            <p:cNvSpPr txBox="1"/>
            <p:nvPr/>
          </p:nvSpPr>
          <p:spPr>
            <a:xfrm>
              <a:off x="4980163" y="3111752"/>
              <a:ext cx="2822863" cy="4924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r>
                <a:rPr lang="fi-FI" sz="1600">
                  <a:latin typeface="Merriweather" panose="00000500000000000000" pitchFamily="2" charset="0"/>
                  <a:ea typeface="DM Sans"/>
                  <a:cs typeface="DM Sans"/>
                  <a:sym typeface="DM Sans"/>
                </a:rPr>
                <a:t>Optimalisasi kepakaran dan kompetensi khusus dosen.</a:t>
              </a:r>
              <a:endParaRPr sz="1600">
                <a:latin typeface="Merriweather" panose="00000500000000000000" pitchFamily="2" charset="0"/>
              </a:endParaRPr>
            </a:p>
          </p:txBody>
        </p:sp>
        <p:sp>
          <p:nvSpPr>
            <p:cNvPr id="13" name="Google Shape;148;p17">
              <a:extLst>
                <a:ext uri="{FF2B5EF4-FFF2-40B4-BE49-F238E27FC236}">
                  <a16:creationId xmlns:a16="http://schemas.microsoft.com/office/drawing/2014/main" id="{C821218F-F466-F563-6FA0-94C60C86D86B}"/>
                </a:ext>
              </a:extLst>
            </p:cNvPr>
            <p:cNvSpPr txBox="1"/>
            <p:nvPr/>
          </p:nvSpPr>
          <p:spPr>
            <a:xfrm>
              <a:off x="8741643" y="3098324"/>
              <a:ext cx="3156853" cy="7386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/>
              <a:r>
                <a:rPr lang="it-IT" sz="1600">
                  <a:latin typeface="Merriweather" panose="00000500000000000000" pitchFamily="2" charset="0"/>
                  <a:ea typeface="DM Sans"/>
                  <a:cs typeface="DM Sans"/>
                  <a:sym typeface="DM Sans"/>
                </a:rPr>
                <a:t>Diversifikasi sumber pendanaan (</a:t>
              </a:r>
              <a:r>
                <a:rPr lang="it-IT" sz="1600" i="1">
                  <a:latin typeface="Merriweather" panose="00000500000000000000" pitchFamily="2" charset="0"/>
                  <a:ea typeface="DM Sans"/>
                  <a:cs typeface="DM Sans"/>
                  <a:sym typeface="DM Sans"/>
                </a:rPr>
                <a:t>income generating</a:t>
              </a:r>
              <a:r>
                <a:rPr lang="it-IT" sz="1600">
                  <a:latin typeface="Merriweather" panose="00000500000000000000" pitchFamily="2" charset="0"/>
                  <a:ea typeface="DM Sans"/>
                  <a:cs typeface="DM Sans"/>
                  <a:sym typeface="DM Sans"/>
                </a:rPr>
                <a:t>).</a:t>
              </a:r>
              <a:endParaRPr lang="it-IT" sz="1600">
                <a:latin typeface="Merriweather" panose="00000500000000000000" pitchFamily="2" charset="0"/>
              </a:endParaRPr>
            </a:p>
          </p:txBody>
        </p:sp>
        <p:pic>
          <p:nvPicPr>
            <p:cNvPr id="14" name="Google Shape;176;p18" descr="image.png">
              <a:extLst>
                <a:ext uri="{FF2B5EF4-FFF2-40B4-BE49-F238E27FC236}">
                  <a16:creationId xmlns:a16="http://schemas.microsoft.com/office/drawing/2014/main" id="{189D24DD-4524-F7C4-B175-647C371053CE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/>
          </p:blipFill>
          <p:spPr>
            <a:xfrm>
              <a:off x="4742038" y="1430872"/>
              <a:ext cx="476250" cy="4762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</p:pic>
        <p:pic>
          <p:nvPicPr>
            <p:cNvPr id="15" name="Google Shape;183;p18" descr="image.png">
              <a:extLst>
                <a:ext uri="{FF2B5EF4-FFF2-40B4-BE49-F238E27FC236}">
                  <a16:creationId xmlns:a16="http://schemas.microsoft.com/office/drawing/2014/main" id="{9D15F635-CB3B-306D-03AD-A95EC7B771CC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colorTemperature colorTemp="47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8498561" y="1383352"/>
              <a:ext cx="533400" cy="476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8" name="Text 6">
            <a:extLst>
              <a:ext uri="{FF2B5EF4-FFF2-40B4-BE49-F238E27FC236}">
                <a16:creationId xmlns:a16="http://schemas.microsoft.com/office/drawing/2014/main" id="{30ECD4FC-25C1-E3EB-D864-843AC4546051}"/>
              </a:ext>
            </a:extLst>
          </p:cNvPr>
          <p:cNvSpPr/>
          <p:nvPr/>
        </p:nvSpPr>
        <p:spPr>
          <a:xfrm>
            <a:off x="685800" y="6446520"/>
            <a:ext cx="6949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620" dirty="0">
                <a:solidFill>
                  <a:srgbClr val="64748B"/>
                </a:solidFill>
              </a:rPr>
              <a:t>Penyampaian Visi, Misi dan Program Kerja Bakal Calon Rektor • </a:t>
            </a:r>
            <a:r>
              <a:rPr lang="en-US" sz="620" dirty="0" err="1">
                <a:solidFill>
                  <a:srgbClr val="64748B"/>
                </a:solidFill>
              </a:rPr>
              <a:t>Rapat</a:t>
            </a:r>
            <a:r>
              <a:rPr lang="en-US" sz="620" dirty="0">
                <a:solidFill>
                  <a:srgbClr val="64748B"/>
                </a:solidFill>
              </a:rPr>
              <a:t> Terbuka Senat</a:t>
            </a:r>
            <a:endParaRPr lang="en-US" sz="620" dirty="0"/>
          </a:p>
        </p:txBody>
      </p:sp>
      <p:sp>
        <p:nvSpPr>
          <p:cNvPr id="39" name="Text 7">
            <a:extLst>
              <a:ext uri="{FF2B5EF4-FFF2-40B4-BE49-F238E27FC236}">
                <a16:creationId xmlns:a16="http://schemas.microsoft.com/office/drawing/2014/main" id="{F66AF84D-ABBF-7003-CDCA-2DCAAA0A03A7}"/>
              </a:ext>
            </a:extLst>
          </p:cNvPr>
          <p:cNvSpPr/>
          <p:nvPr/>
        </p:nvSpPr>
        <p:spPr>
          <a:xfrm>
            <a:off x="9189720" y="6446520"/>
            <a:ext cx="235915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20" dirty="0">
                <a:solidFill>
                  <a:srgbClr val="64748B"/>
                </a:solidFill>
              </a:rPr>
              <a:t>Universitas Mulawarman</a:t>
            </a:r>
            <a:endParaRPr lang="en-US" sz="620" dirty="0"/>
          </a:p>
        </p:txBody>
      </p:sp>
    </p:spTree>
    <p:extLst>
      <p:ext uri="{BB962C8B-B14F-4D97-AF65-F5344CB8AC3E}">
        <p14:creationId xmlns:p14="http://schemas.microsoft.com/office/powerpoint/2010/main" val="9518510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21691012-8620-7C83-99AC-FA9659C150AA}"/>
              </a:ext>
            </a:extLst>
          </p:cNvPr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006B3F"/>
          </a:solidFill>
          <a:ln w="12700">
            <a:solidFill>
              <a:srgbClr val="006B3F">
                <a:alpha val="0"/>
              </a:srgbClr>
            </a:solidFill>
            <a:prstDash val="solid"/>
          </a:ln>
        </p:spPr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78F62485-D42A-E52A-27BF-190882A42C3F}"/>
              </a:ext>
            </a:extLst>
          </p:cNvPr>
          <p:cNvSpPr/>
          <p:nvPr/>
        </p:nvSpPr>
        <p:spPr>
          <a:xfrm>
            <a:off x="201168" y="0"/>
            <a:ext cx="73152" cy="685800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>
                <a:alpha val="0"/>
              </a:srgbClr>
            </a:solidFill>
            <a:prstDash val="solid"/>
          </a:ln>
        </p:spPr>
      </p:sp>
      <p:pic>
        <p:nvPicPr>
          <p:cNvPr id="4" name="Image 0" descr="/mnt/data/unmul-20260408145731-e033c2.png">
            <a:extLst>
              <a:ext uri="{FF2B5EF4-FFF2-40B4-BE49-F238E27FC236}">
                <a16:creationId xmlns:a16="http://schemas.microsoft.com/office/drawing/2014/main" id="{0125D4F9-0E7C-BA85-1CA0-20ACE9154A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488" y="164592"/>
            <a:ext cx="411480" cy="411480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A2A6FA0B-49A0-2CE4-8F4F-778E4AC463A0}"/>
              </a:ext>
            </a:extLst>
          </p:cNvPr>
          <p:cNvSpPr/>
          <p:nvPr/>
        </p:nvSpPr>
        <p:spPr>
          <a:xfrm>
            <a:off x="1020318" y="274320"/>
            <a:ext cx="5075682" cy="2103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rgbClr val="12352D"/>
                </a:solidFill>
              </a:rPr>
              <a:t>RAPAT TERBUKA SENAT UNIVERSITAS MULAWARMAN</a:t>
            </a:r>
            <a:endParaRPr lang="en-US" sz="1400" dirty="0"/>
          </a:p>
        </p:txBody>
      </p:sp>
      <p:sp>
        <p:nvSpPr>
          <p:cNvPr id="6" name="Google Shape;195;p19">
            <a:extLst>
              <a:ext uri="{FF2B5EF4-FFF2-40B4-BE49-F238E27FC236}">
                <a16:creationId xmlns:a16="http://schemas.microsoft.com/office/drawing/2014/main" id="{0EEDD515-E6D2-68E2-7983-23B584786C70}"/>
              </a:ext>
            </a:extLst>
          </p:cNvPr>
          <p:cNvSpPr txBox="1"/>
          <p:nvPr/>
        </p:nvSpPr>
        <p:spPr>
          <a:xfrm>
            <a:off x="571500" y="829705"/>
            <a:ext cx="5449156" cy="1061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 dirty="0" err="1">
                <a:solidFill>
                  <a:srgbClr val="296146"/>
                </a:solidFill>
                <a:latin typeface="Merriweather"/>
                <a:ea typeface="Merriweather"/>
                <a:cs typeface="Merriweather"/>
                <a:sym typeface="Merriweather"/>
              </a:rPr>
              <a:t>Profil</a:t>
            </a:r>
            <a:r>
              <a:rPr lang="en-US" sz="3450" b="1" i="0" u="none" strike="noStrike" cap="none" dirty="0">
                <a:solidFill>
                  <a:srgbClr val="296146"/>
                </a:solidFill>
                <a:latin typeface="Merriweather"/>
                <a:ea typeface="Merriweather"/>
                <a:cs typeface="Merriweather"/>
                <a:sym typeface="Merriweather"/>
              </a:rPr>
              <a:t> UNMUL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 dirty="0" err="1">
                <a:solidFill>
                  <a:srgbClr val="296146"/>
                </a:solidFill>
                <a:latin typeface="Merriweather"/>
                <a:ea typeface="Merriweather"/>
                <a:cs typeface="Merriweather"/>
                <a:sym typeface="Merriweather"/>
              </a:rPr>
              <a:t>ke</a:t>
            </a:r>
            <a:r>
              <a:rPr lang="en-US" sz="3450" b="1" i="0" u="none" strike="noStrike" cap="none" dirty="0">
                <a:solidFill>
                  <a:srgbClr val="296146"/>
                </a:solidFill>
                <a:latin typeface="Merriweather"/>
                <a:ea typeface="Merriweather"/>
                <a:cs typeface="Merriweather"/>
                <a:sym typeface="Merriweather"/>
              </a:rPr>
              <a:t> </a:t>
            </a:r>
            <a:r>
              <a:rPr lang="en-US" sz="3450" b="1" i="0" u="none" strike="noStrike" cap="none" dirty="0" err="1">
                <a:solidFill>
                  <a:srgbClr val="296146"/>
                </a:solidFill>
                <a:latin typeface="Merriweather"/>
                <a:ea typeface="Merriweather"/>
                <a:cs typeface="Merriweather"/>
                <a:sym typeface="Merriweather"/>
              </a:rPr>
              <a:t>Depan</a:t>
            </a:r>
            <a:endParaRPr dirty="0">
              <a:solidFill>
                <a:srgbClr val="296146"/>
              </a:solidFill>
            </a:endParaRPr>
          </a:p>
        </p:txBody>
      </p:sp>
      <p:sp>
        <p:nvSpPr>
          <p:cNvPr id="7" name="Google Shape;197;p19">
            <a:extLst>
              <a:ext uri="{FF2B5EF4-FFF2-40B4-BE49-F238E27FC236}">
                <a16:creationId xmlns:a16="http://schemas.microsoft.com/office/drawing/2014/main" id="{604A0B68-2F47-2EF1-D435-6BCB0C499051}"/>
              </a:ext>
            </a:extLst>
          </p:cNvPr>
          <p:cNvSpPr txBox="1"/>
          <p:nvPr/>
        </p:nvSpPr>
        <p:spPr>
          <a:xfrm>
            <a:off x="571500" y="2247900"/>
            <a:ext cx="495061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296146"/>
                </a:solidFill>
                <a:latin typeface="Merriweather"/>
                <a:ea typeface="Merriweather"/>
                <a:cs typeface="Merriweather"/>
                <a:sym typeface="Merriweather"/>
              </a:rPr>
              <a:t>Menuju Capaian IKU Maksimal</a:t>
            </a:r>
            <a:endParaRPr>
              <a:solidFill>
                <a:srgbClr val="296146"/>
              </a:solidFill>
            </a:endParaRPr>
          </a:p>
        </p:txBody>
      </p:sp>
      <p:sp>
        <p:nvSpPr>
          <p:cNvPr id="8" name="Google Shape;198;p19">
            <a:extLst>
              <a:ext uri="{FF2B5EF4-FFF2-40B4-BE49-F238E27FC236}">
                <a16:creationId xmlns:a16="http://schemas.microsoft.com/office/drawing/2014/main" id="{0555D9F8-45A6-8E40-A178-EFB2A1C5F75E}"/>
              </a:ext>
            </a:extLst>
          </p:cNvPr>
          <p:cNvSpPr txBox="1"/>
          <p:nvPr/>
        </p:nvSpPr>
        <p:spPr>
          <a:xfrm>
            <a:off x="571500" y="2851189"/>
            <a:ext cx="5284770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>
                <a:solidFill>
                  <a:schemeClr val="tx1">
                    <a:lumMod val="65000"/>
                    <a:lumOff val="35000"/>
                  </a:schemeClr>
                </a:solidFill>
                <a:latin typeface="Merriweather" panose="00000500000000000000" pitchFamily="2" charset="0"/>
                <a:ea typeface="DM Sans"/>
                <a:cs typeface="DM Sans"/>
                <a:sym typeface="DM Sans"/>
              </a:rPr>
              <a:t>Transformasi Universitas Mulawarman difokuskan pada peningkatan Indikator Kinerja Utama (IKU) untuk mewujudkan lulusan yang berdaya saing global, riset yang inovatif, dan tata kelola yang tangguh.</a:t>
            </a:r>
            <a:endParaRPr sz="2400">
              <a:solidFill>
                <a:schemeClr val="tx1">
                  <a:lumMod val="65000"/>
                  <a:lumOff val="35000"/>
                </a:schemeClr>
              </a:solidFill>
              <a:latin typeface="Merriweather" panose="00000500000000000000" pitchFamily="2" charset="0"/>
            </a:endParaRPr>
          </a:p>
        </p:txBody>
      </p:sp>
      <p:sp>
        <p:nvSpPr>
          <p:cNvPr id="9" name="Google Shape;199;p19">
            <a:extLst>
              <a:ext uri="{FF2B5EF4-FFF2-40B4-BE49-F238E27FC236}">
                <a16:creationId xmlns:a16="http://schemas.microsoft.com/office/drawing/2014/main" id="{7BE21BF2-FDAA-B096-ACDF-A7A83337388D}"/>
              </a:ext>
            </a:extLst>
          </p:cNvPr>
          <p:cNvSpPr txBox="1"/>
          <p:nvPr/>
        </p:nvSpPr>
        <p:spPr>
          <a:xfrm>
            <a:off x="571499" y="4480281"/>
            <a:ext cx="5284769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>
                <a:solidFill>
                  <a:schemeClr val="tx1">
                    <a:lumMod val="65000"/>
                    <a:lumOff val="35000"/>
                  </a:schemeClr>
                </a:solidFill>
                <a:latin typeface="Merriweather" panose="00000500000000000000" pitchFamily="2" charset="0"/>
                <a:ea typeface="DM Sans"/>
                <a:cs typeface="DM Sans"/>
                <a:sym typeface="DM Sans"/>
              </a:rPr>
              <a:t>Perguruan tinggi yang tidak hanya berpusat pada transfer pengetahuan, melainkan menjadi poros produksi pengetahuan baru melalui riset aplikatif yang memberi solusi atas tantangan masyarakat modern.</a:t>
            </a:r>
            <a:endParaRPr sz="2400">
              <a:solidFill>
                <a:schemeClr val="tx1">
                  <a:lumMod val="65000"/>
                  <a:lumOff val="35000"/>
                </a:schemeClr>
              </a:solidFill>
              <a:latin typeface="Merriweather" panose="00000500000000000000" pitchFamily="2" charset="0"/>
            </a:endParaRPr>
          </a:p>
        </p:txBody>
      </p:sp>
      <p:pic>
        <p:nvPicPr>
          <p:cNvPr id="10" name="Picture 4" descr="Unmul Masuk Peringkat 30 Nasional, Semua Prodi Terakreditasi B">
            <a:extLst>
              <a:ext uri="{FF2B5EF4-FFF2-40B4-BE49-F238E27FC236}">
                <a16:creationId xmlns:a16="http://schemas.microsoft.com/office/drawing/2014/main" id="{7C8F802F-6FE0-4122-0CB3-C78C4B43C7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784" r="15594"/>
          <a:stretch>
            <a:fillRect/>
          </a:stretch>
        </p:blipFill>
        <p:spPr bwMode="auto">
          <a:xfrm>
            <a:off x="6424786" y="5247"/>
            <a:ext cx="5767214" cy="644127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1" name="Text 6">
            <a:extLst>
              <a:ext uri="{FF2B5EF4-FFF2-40B4-BE49-F238E27FC236}">
                <a16:creationId xmlns:a16="http://schemas.microsoft.com/office/drawing/2014/main" id="{4AA486D4-A984-8048-98FE-02A831B6B7B3}"/>
              </a:ext>
            </a:extLst>
          </p:cNvPr>
          <p:cNvSpPr/>
          <p:nvPr/>
        </p:nvSpPr>
        <p:spPr>
          <a:xfrm>
            <a:off x="685800" y="6446520"/>
            <a:ext cx="6949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620" dirty="0">
                <a:solidFill>
                  <a:srgbClr val="64748B"/>
                </a:solidFill>
              </a:rPr>
              <a:t>Penyampaian Visi, Misi dan Program Kerja Bakal Calon Rektor • </a:t>
            </a:r>
            <a:r>
              <a:rPr lang="en-US" sz="620" dirty="0" err="1">
                <a:solidFill>
                  <a:srgbClr val="64748B"/>
                </a:solidFill>
              </a:rPr>
              <a:t>Rapat</a:t>
            </a:r>
            <a:r>
              <a:rPr lang="en-US" sz="620" dirty="0">
                <a:solidFill>
                  <a:srgbClr val="64748B"/>
                </a:solidFill>
              </a:rPr>
              <a:t> Terbuka Senat</a:t>
            </a:r>
            <a:endParaRPr lang="en-US" sz="620" dirty="0"/>
          </a:p>
        </p:txBody>
      </p:sp>
      <p:sp>
        <p:nvSpPr>
          <p:cNvPr id="12" name="Text 7">
            <a:extLst>
              <a:ext uri="{FF2B5EF4-FFF2-40B4-BE49-F238E27FC236}">
                <a16:creationId xmlns:a16="http://schemas.microsoft.com/office/drawing/2014/main" id="{A16648B8-9061-3C25-C0C8-F06D5D1ED392}"/>
              </a:ext>
            </a:extLst>
          </p:cNvPr>
          <p:cNvSpPr/>
          <p:nvPr/>
        </p:nvSpPr>
        <p:spPr>
          <a:xfrm>
            <a:off x="9189720" y="6446520"/>
            <a:ext cx="235915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20" dirty="0">
                <a:solidFill>
                  <a:srgbClr val="64748B"/>
                </a:solidFill>
              </a:rPr>
              <a:t>Universitas Mulawarman</a:t>
            </a:r>
            <a:endParaRPr lang="en-US" sz="620" dirty="0"/>
          </a:p>
        </p:txBody>
      </p:sp>
    </p:spTree>
    <p:extLst>
      <p:ext uri="{BB962C8B-B14F-4D97-AF65-F5344CB8AC3E}">
        <p14:creationId xmlns:p14="http://schemas.microsoft.com/office/powerpoint/2010/main" val="22414218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4D2CC644-BE5E-8677-0199-71C30FADBC9E}"/>
              </a:ext>
            </a:extLst>
          </p:cNvPr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006B3F"/>
          </a:solidFill>
          <a:ln w="12700">
            <a:solidFill>
              <a:srgbClr val="006B3F">
                <a:alpha val="0"/>
              </a:srgbClr>
            </a:solidFill>
            <a:prstDash val="solid"/>
          </a:ln>
        </p:spPr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DC67D788-42C9-D463-C192-73E0474037CC}"/>
              </a:ext>
            </a:extLst>
          </p:cNvPr>
          <p:cNvSpPr/>
          <p:nvPr/>
        </p:nvSpPr>
        <p:spPr>
          <a:xfrm>
            <a:off x="201168" y="0"/>
            <a:ext cx="73152" cy="685800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>
                <a:alpha val="0"/>
              </a:srgbClr>
            </a:solidFill>
            <a:prstDash val="solid"/>
          </a:ln>
        </p:spPr>
      </p:sp>
      <p:pic>
        <p:nvPicPr>
          <p:cNvPr id="4" name="Image 0" descr="/mnt/data/unmul-20260408145731-e033c2.png">
            <a:extLst>
              <a:ext uri="{FF2B5EF4-FFF2-40B4-BE49-F238E27FC236}">
                <a16:creationId xmlns:a16="http://schemas.microsoft.com/office/drawing/2014/main" id="{A500BDF0-121D-EF0F-9F4B-469F792371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488" y="164592"/>
            <a:ext cx="411480" cy="411480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2E7525A2-E657-094F-EEB1-E07BD2B276D8}"/>
              </a:ext>
            </a:extLst>
          </p:cNvPr>
          <p:cNvSpPr/>
          <p:nvPr/>
        </p:nvSpPr>
        <p:spPr>
          <a:xfrm>
            <a:off x="1020318" y="274320"/>
            <a:ext cx="5075682" cy="2103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rgbClr val="12352D"/>
                </a:solidFill>
              </a:rPr>
              <a:t>RAPAT TERBUKA SENAT UNIVERSITAS MULAWARMAN</a:t>
            </a:r>
            <a:endParaRPr lang="en-US" sz="1400" dirty="0"/>
          </a:p>
        </p:txBody>
      </p:sp>
      <p:sp>
        <p:nvSpPr>
          <p:cNvPr id="6" name="Google Shape;216;p20">
            <a:extLst>
              <a:ext uri="{FF2B5EF4-FFF2-40B4-BE49-F238E27FC236}">
                <a16:creationId xmlns:a16="http://schemas.microsoft.com/office/drawing/2014/main" id="{B221F7ED-103B-1B66-BC6F-D81349964D43}"/>
              </a:ext>
            </a:extLst>
          </p:cNvPr>
          <p:cNvSpPr txBox="1"/>
          <p:nvPr/>
        </p:nvSpPr>
        <p:spPr>
          <a:xfrm>
            <a:off x="590550" y="773630"/>
            <a:ext cx="11601450" cy="530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0A4D2E"/>
                </a:solidFill>
                <a:latin typeface="Merriweather"/>
                <a:ea typeface="Merriweather"/>
                <a:cs typeface="Merriweather"/>
                <a:sym typeface="Merriweather"/>
              </a:rPr>
              <a:t>Desain Pengembangan UNMUL</a:t>
            </a:r>
            <a:endParaRPr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C915651-599E-77E8-6595-72DE31187755}"/>
              </a:ext>
            </a:extLst>
          </p:cNvPr>
          <p:cNvGrpSpPr/>
          <p:nvPr/>
        </p:nvGrpSpPr>
        <p:grpSpPr>
          <a:xfrm>
            <a:off x="571500" y="2104782"/>
            <a:ext cx="11196636" cy="4192188"/>
            <a:chOff x="571500" y="1918693"/>
            <a:chExt cx="11196636" cy="4192188"/>
          </a:xfrm>
        </p:grpSpPr>
        <p:pic>
          <p:nvPicPr>
            <p:cNvPr id="8" name="Google Shape;204;p20" descr="image.png">
              <a:extLst>
                <a:ext uri="{FF2B5EF4-FFF2-40B4-BE49-F238E27FC236}">
                  <a16:creationId xmlns:a16="http://schemas.microsoft.com/office/drawing/2014/main" id="{15160BC5-C828-37D8-D72B-97F79983A4D7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71500" y="1941314"/>
              <a:ext cx="3429000" cy="39088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Google Shape;205;p20" descr="image.png">
              <a:extLst>
                <a:ext uri="{FF2B5EF4-FFF2-40B4-BE49-F238E27FC236}">
                  <a16:creationId xmlns:a16="http://schemas.microsoft.com/office/drawing/2014/main" id="{7A5C7A37-FAB2-AE7D-26ED-DCB8553FDA36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381500" y="1941314"/>
              <a:ext cx="3429000" cy="39088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Google Shape;207;p20" descr="image.png">
              <a:extLst>
                <a:ext uri="{FF2B5EF4-FFF2-40B4-BE49-F238E27FC236}">
                  <a16:creationId xmlns:a16="http://schemas.microsoft.com/office/drawing/2014/main" id="{90C612C7-19DB-F3C4-DBAB-C9864AE613DB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4529136" y="1941314"/>
              <a:ext cx="3429000" cy="20955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Google Shape;208;p20">
              <a:extLst>
                <a:ext uri="{FF2B5EF4-FFF2-40B4-BE49-F238E27FC236}">
                  <a16:creationId xmlns:a16="http://schemas.microsoft.com/office/drawing/2014/main" id="{18C58FAB-492C-38B4-EF38-FCC58A6DDB16}"/>
                </a:ext>
              </a:extLst>
            </p:cNvPr>
            <p:cNvSpPr txBox="1"/>
            <p:nvPr/>
          </p:nvSpPr>
          <p:spPr>
            <a:xfrm>
              <a:off x="4693442" y="4303894"/>
              <a:ext cx="3100387" cy="2539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50" b="1">
                  <a:solidFill>
                    <a:srgbClr val="0A4D2E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2</a:t>
              </a:r>
              <a:r>
                <a:rPr lang="en-US" sz="1650" b="1" i="0" u="none" strike="noStrike" cap="none">
                  <a:solidFill>
                    <a:srgbClr val="0A4D2E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. Sistem Manajemen</a:t>
              </a:r>
              <a:endParaRPr/>
            </a:p>
          </p:txBody>
        </p:sp>
        <p:sp>
          <p:nvSpPr>
            <p:cNvPr id="12" name="Google Shape;209;p20">
              <a:extLst>
                <a:ext uri="{FF2B5EF4-FFF2-40B4-BE49-F238E27FC236}">
                  <a16:creationId xmlns:a16="http://schemas.microsoft.com/office/drawing/2014/main" id="{0A380C69-DE07-CA0D-FBB7-8F51F2192C03}"/>
                </a:ext>
              </a:extLst>
            </p:cNvPr>
            <p:cNvSpPr txBox="1"/>
            <p:nvPr/>
          </p:nvSpPr>
          <p:spPr>
            <a:xfrm>
              <a:off x="4710114" y="4633553"/>
              <a:ext cx="3100386" cy="12311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0" i="0" u="none" strike="noStrike" cap="none">
                  <a:solidFill>
                    <a:srgbClr val="1E293B"/>
                  </a:solidFill>
                  <a:latin typeface="Merriweather" panose="00000500000000000000" pitchFamily="2" charset="0"/>
                  <a:ea typeface="DM Sans"/>
                  <a:cs typeface="DM Sans"/>
                  <a:sym typeface="DM Sans"/>
                </a:rPr>
                <a:t>Pembaharuan kebijakan perencanaan, manajemen SDM, penguatan manajemen keuangan, aset, serta efisiensi organisasi secara menyeluruh.</a:t>
              </a:r>
              <a:endParaRPr sz="2400">
                <a:latin typeface="Merriweather" panose="00000500000000000000" pitchFamily="2" charset="0"/>
              </a:endParaRPr>
            </a:p>
          </p:txBody>
        </p:sp>
        <p:pic>
          <p:nvPicPr>
            <p:cNvPr id="13" name="Google Shape;210;p20" descr="image.png">
              <a:extLst>
                <a:ext uri="{FF2B5EF4-FFF2-40B4-BE49-F238E27FC236}">
                  <a16:creationId xmlns:a16="http://schemas.microsoft.com/office/drawing/2014/main" id="{28D5AC1A-5307-8AED-69E7-1F388634313B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8339136" y="1918693"/>
              <a:ext cx="3429000" cy="20955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" name="Google Shape;211;p20">
              <a:extLst>
                <a:ext uri="{FF2B5EF4-FFF2-40B4-BE49-F238E27FC236}">
                  <a16:creationId xmlns:a16="http://schemas.microsoft.com/office/drawing/2014/main" id="{478E06F6-7228-6051-2213-3F0CE950596C}"/>
                </a:ext>
              </a:extLst>
            </p:cNvPr>
            <p:cNvSpPr txBox="1"/>
            <p:nvPr/>
          </p:nvSpPr>
          <p:spPr>
            <a:xfrm>
              <a:off x="8593931" y="4274939"/>
              <a:ext cx="3100387" cy="2539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50" b="1">
                  <a:solidFill>
                    <a:srgbClr val="0A4D2E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3</a:t>
              </a:r>
              <a:r>
                <a:rPr lang="en-US" sz="1650" b="1" i="0" u="none" strike="noStrike" cap="none">
                  <a:solidFill>
                    <a:srgbClr val="0A4D2E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. Infrastruktur</a:t>
              </a:r>
              <a:endParaRPr/>
            </a:p>
          </p:txBody>
        </p:sp>
        <p:sp>
          <p:nvSpPr>
            <p:cNvPr id="15" name="Google Shape;212;p20">
              <a:extLst>
                <a:ext uri="{FF2B5EF4-FFF2-40B4-BE49-F238E27FC236}">
                  <a16:creationId xmlns:a16="http://schemas.microsoft.com/office/drawing/2014/main" id="{CA39508A-7269-11BC-B3BA-C663DD96E602}"/>
                </a:ext>
              </a:extLst>
            </p:cNvPr>
            <p:cNvSpPr txBox="1"/>
            <p:nvPr/>
          </p:nvSpPr>
          <p:spPr>
            <a:xfrm>
              <a:off x="8593932" y="4633553"/>
              <a:ext cx="3100386" cy="14773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0" i="0" u="none" strike="noStrike" cap="none">
                  <a:solidFill>
                    <a:srgbClr val="1E293B"/>
                  </a:solidFill>
                  <a:latin typeface="Merriweather" panose="00000500000000000000" pitchFamily="2" charset="0"/>
                  <a:ea typeface="DM Sans"/>
                  <a:cs typeface="DM Sans"/>
                  <a:sym typeface="DM Sans"/>
                </a:rPr>
                <a:t>Revitalisasi sarana prasarana pendidikan, perbaikan fasilitas umum, modernisasi laboratorium terpadu, dan pembangunan gedung representatif.</a:t>
              </a:r>
              <a:endParaRPr sz="2400">
                <a:latin typeface="Merriweather" panose="00000500000000000000" pitchFamily="2" charset="0"/>
              </a:endParaRPr>
            </a:p>
          </p:txBody>
        </p:sp>
        <p:pic>
          <p:nvPicPr>
            <p:cNvPr id="16" name="Google Shape;213;p20" descr="image.png">
              <a:extLst>
                <a:ext uri="{FF2B5EF4-FFF2-40B4-BE49-F238E27FC236}">
                  <a16:creationId xmlns:a16="http://schemas.microsoft.com/office/drawing/2014/main" id="{47BF9666-49E6-E08A-FE68-557918824701}"/>
                </a:ext>
              </a:extLst>
            </p:cNvPr>
            <p:cNvPicPr preferRelativeResize="0"/>
            <p:nvPr/>
          </p:nvPicPr>
          <p:blipFill rotWithShape="1">
            <a:blip r:embed="rId9">
              <a:alphaModFix/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719136" y="1918693"/>
              <a:ext cx="3429000" cy="20955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" name="Google Shape;214;p20">
              <a:extLst>
                <a:ext uri="{FF2B5EF4-FFF2-40B4-BE49-F238E27FC236}">
                  <a16:creationId xmlns:a16="http://schemas.microsoft.com/office/drawing/2014/main" id="{EBD96231-9935-43E1-11F1-E00FB2F0B6DC}"/>
                </a:ext>
              </a:extLst>
            </p:cNvPr>
            <p:cNvSpPr txBox="1"/>
            <p:nvPr/>
          </p:nvSpPr>
          <p:spPr>
            <a:xfrm>
              <a:off x="883442" y="4303894"/>
              <a:ext cx="3100387" cy="2539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50" b="1" i="0" u="none" strike="noStrike" cap="none">
                  <a:solidFill>
                    <a:srgbClr val="0A4D2E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1. Tridarma PT</a:t>
              </a:r>
              <a:endParaRPr/>
            </a:p>
          </p:txBody>
        </p:sp>
        <p:sp>
          <p:nvSpPr>
            <p:cNvPr id="18" name="Google Shape;215;p20">
              <a:extLst>
                <a:ext uri="{FF2B5EF4-FFF2-40B4-BE49-F238E27FC236}">
                  <a16:creationId xmlns:a16="http://schemas.microsoft.com/office/drawing/2014/main" id="{BC6D6A90-6321-4618-2CE6-B07A4701720A}"/>
                </a:ext>
              </a:extLst>
            </p:cNvPr>
            <p:cNvSpPr txBox="1"/>
            <p:nvPr/>
          </p:nvSpPr>
          <p:spPr>
            <a:xfrm>
              <a:off x="900114" y="4633553"/>
              <a:ext cx="3100386" cy="14773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0" i="0" u="none" strike="noStrike" cap="none">
                  <a:solidFill>
                    <a:srgbClr val="1E293B"/>
                  </a:solidFill>
                  <a:latin typeface="Merriweather" panose="00000500000000000000" pitchFamily="2" charset="0"/>
                  <a:ea typeface="DM Sans"/>
                  <a:cs typeface="DM Sans"/>
                  <a:sym typeface="DM Sans"/>
                </a:rPr>
                <a:t>Pembaharuan total dalam ekosistem akademik, menjangkau pendidikan berkualitas, riset yang unggul, dan pengabdian masyarakat inovatif.</a:t>
              </a:r>
              <a:endParaRPr sz="2400">
                <a:latin typeface="Merriweather" panose="00000500000000000000" pitchFamily="2" charset="0"/>
              </a:endParaRPr>
            </a:p>
          </p:txBody>
        </p:sp>
      </p:grpSp>
      <p:sp>
        <p:nvSpPr>
          <p:cNvPr id="19" name="Text 6">
            <a:extLst>
              <a:ext uri="{FF2B5EF4-FFF2-40B4-BE49-F238E27FC236}">
                <a16:creationId xmlns:a16="http://schemas.microsoft.com/office/drawing/2014/main" id="{838FA79A-6347-F7F4-7001-5E23C4F0DD63}"/>
              </a:ext>
            </a:extLst>
          </p:cNvPr>
          <p:cNvSpPr/>
          <p:nvPr/>
        </p:nvSpPr>
        <p:spPr>
          <a:xfrm>
            <a:off x="685800" y="6446520"/>
            <a:ext cx="6949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620" dirty="0">
                <a:solidFill>
                  <a:srgbClr val="64748B"/>
                </a:solidFill>
              </a:rPr>
              <a:t>Penyampaian Visi, Misi dan Program Kerja Bakal Calon Rektor • </a:t>
            </a:r>
            <a:r>
              <a:rPr lang="en-US" sz="620" dirty="0" err="1">
                <a:solidFill>
                  <a:srgbClr val="64748B"/>
                </a:solidFill>
              </a:rPr>
              <a:t>Rapat</a:t>
            </a:r>
            <a:r>
              <a:rPr lang="en-US" sz="620" dirty="0">
                <a:solidFill>
                  <a:srgbClr val="64748B"/>
                </a:solidFill>
              </a:rPr>
              <a:t> Terbuka Senat</a:t>
            </a:r>
            <a:endParaRPr lang="en-US" sz="620" dirty="0"/>
          </a:p>
        </p:txBody>
      </p:sp>
      <p:sp>
        <p:nvSpPr>
          <p:cNvPr id="20" name="Text 7">
            <a:extLst>
              <a:ext uri="{FF2B5EF4-FFF2-40B4-BE49-F238E27FC236}">
                <a16:creationId xmlns:a16="http://schemas.microsoft.com/office/drawing/2014/main" id="{585ECA55-450B-B04F-D1C9-3D49D58C61DB}"/>
              </a:ext>
            </a:extLst>
          </p:cNvPr>
          <p:cNvSpPr/>
          <p:nvPr/>
        </p:nvSpPr>
        <p:spPr>
          <a:xfrm>
            <a:off x="9189720" y="6446520"/>
            <a:ext cx="235915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20" dirty="0">
                <a:solidFill>
                  <a:srgbClr val="64748B"/>
                </a:solidFill>
              </a:rPr>
              <a:t>Universitas Mulawarman</a:t>
            </a:r>
            <a:endParaRPr lang="en-US" sz="620" dirty="0"/>
          </a:p>
        </p:txBody>
      </p:sp>
    </p:spTree>
    <p:extLst>
      <p:ext uri="{BB962C8B-B14F-4D97-AF65-F5344CB8AC3E}">
        <p14:creationId xmlns:p14="http://schemas.microsoft.com/office/powerpoint/2010/main" val="35205747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18FA25-E1A6-D80F-0214-365D911283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6;p20">
            <a:extLst>
              <a:ext uri="{FF2B5EF4-FFF2-40B4-BE49-F238E27FC236}">
                <a16:creationId xmlns:a16="http://schemas.microsoft.com/office/drawing/2014/main" id="{B209FEA7-7CE7-4184-7D2F-2B2A03C9BA8D}"/>
              </a:ext>
            </a:extLst>
          </p:cNvPr>
          <p:cNvSpPr txBox="1"/>
          <p:nvPr/>
        </p:nvSpPr>
        <p:spPr>
          <a:xfrm>
            <a:off x="590550" y="648499"/>
            <a:ext cx="11601450" cy="530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dirty="0">
                <a:solidFill>
                  <a:srgbClr val="0A4D2E"/>
                </a:solidFill>
                <a:latin typeface="Merriweather"/>
                <a:sym typeface="Merriweather"/>
              </a:rPr>
              <a:t>Misi dan Program (1)</a:t>
            </a:r>
            <a:endParaRPr dirty="0"/>
          </a:p>
        </p:txBody>
      </p:sp>
      <p:pic>
        <p:nvPicPr>
          <p:cNvPr id="4" name="Google Shape;204;p20" descr="image.png">
            <a:extLst>
              <a:ext uri="{FF2B5EF4-FFF2-40B4-BE49-F238E27FC236}">
                <a16:creationId xmlns:a16="http://schemas.microsoft.com/office/drawing/2014/main" id="{DB07EEAD-B929-40CE-E44B-F1F7FD2B60A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1684641"/>
            <a:ext cx="3429000" cy="3908821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214;p20">
            <a:extLst>
              <a:ext uri="{FF2B5EF4-FFF2-40B4-BE49-F238E27FC236}">
                <a16:creationId xmlns:a16="http://schemas.microsoft.com/office/drawing/2014/main" id="{E588A0D5-81DF-857D-BFD5-DA52481079D3}"/>
              </a:ext>
            </a:extLst>
          </p:cNvPr>
          <p:cNvSpPr txBox="1"/>
          <p:nvPr/>
        </p:nvSpPr>
        <p:spPr>
          <a:xfrm>
            <a:off x="571500" y="4415376"/>
            <a:ext cx="4613229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en-US" sz="2000" b="1" dirty="0" err="1">
                <a:solidFill>
                  <a:srgbClr val="0A4D2E"/>
                </a:solidFill>
                <a:latin typeface="Merriweather" panose="00000500000000000000" pitchFamily="2" charset="0"/>
              </a:rPr>
              <a:t>Peningkatan</a:t>
            </a:r>
            <a:r>
              <a:rPr lang="en-US" sz="2000" b="1" dirty="0">
                <a:solidFill>
                  <a:srgbClr val="0A4D2E"/>
                </a:solidFill>
                <a:latin typeface="Merriweather" panose="00000500000000000000" pitchFamily="2" charset="0"/>
              </a:rPr>
              <a:t> </a:t>
            </a:r>
            <a:r>
              <a:rPr lang="en-US" sz="2000" b="1" dirty="0" err="1">
                <a:solidFill>
                  <a:srgbClr val="0A4D2E"/>
                </a:solidFill>
                <a:latin typeface="Merriweather" panose="00000500000000000000" pitchFamily="2" charset="0"/>
              </a:rPr>
              <a:t>Budaya</a:t>
            </a:r>
            <a:r>
              <a:rPr lang="en-US" sz="2000" b="1" dirty="0">
                <a:solidFill>
                  <a:srgbClr val="0A4D2E"/>
                </a:solidFill>
                <a:latin typeface="Merriweather" panose="00000500000000000000" pitchFamily="2" charset="0"/>
              </a:rPr>
              <a:t> </a:t>
            </a:r>
            <a:r>
              <a:rPr lang="en-US" sz="2000" b="1" dirty="0" err="1">
                <a:solidFill>
                  <a:srgbClr val="0A4D2E"/>
                </a:solidFill>
                <a:latin typeface="Merriweather" panose="00000500000000000000" pitchFamily="2" charset="0"/>
              </a:rPr>
              <a:t>meneliti</a:t>
            </a:r>
            <a:r>
              <a:rPr lang="en-US" sz="2000" b="1" dirty="0">
                <a:solidFill>
                  <a:srgbClr val="0A4D2E"/>
                </a:solidFill>
                <a:latin typeface="Merriweather" panose="00000500000000000000" pitchFamily="2" charset="0"/>
              </a:rPr>
              <a:t> dan </a:t>
            </a:r>
            <a:r>
              <a:rPr lang="en-US" sz="2000" b="1" dirty="0" err="1">
                <a:solidFill>
                  <a:srgbClr val="0A4D2E"/>
                </a:solidFill>
                <a:latin typeface="Merriweather" panose="00000500000000000000" pitchFamily="2" charset="0"/>
              </a:rPr>
              <a:t>menulis</a:t>
            </a:r>
            <a:r>
              <a:rPr lang="en-US" sz="2000" b="1" dirty="0">
                <a:solidFill>
                  <a:srgbClr val="0A4D2E"/>
                </a:solidFill>
                <a:latin typeface="Merriweather" panose="00000500000000000000" pitchFamily="2" charset="0"/>
              </a:rPr>
              <a:t>  di </a:t>
            </a:r>
            <a:r>
              <a:rPr lang="en-US" sz="2000" b="1" dirty="0" err="1">
                <a:solidFill>
                  <a:srgbClr val="0A4D2E"/>
                </a:solidFill>
                <a:latin typeface="Merriweather" panose="00000500000000000000" pitchFamily="2" charset="0"/>
              </a:rPr>
              <a:t>kalangan</a:t>
            </a:r>
            <a:r>
              <a:rPr lang="en-US" sz="2000" b="1" dirty="0">
                <a:solidFill>
                  <a:srgbClr val="0A4D2E"/>
                </a:solidFill>
                <a:latin typeface="Merriweather" panose="00000500000000000000" pitchFamily="2" charset="0"/>
              </a:rPr>
              <a:t> </a:t>
            </a:r>
            <a:r>
              <a:rPr lang="en-US" sz="2000" b="1" dirty="0" err="1">
                <a:solidFill>
                  <a:srgbClr val="0A4D2E"/>
                </a:solidFill>
                <a:latin typeface="Merriweather" panose="00000500000000000000" pitchFamily="2" charset="0"/>
              </a:rPr>
              <a:t>sivitas</a:t>
            </a:r>
            <a:r>
              <a:rPr lang="en-US" sz="2000" b="1" dirty="0">
                <a:solidFill>
                  <a:srgbClr val="0A4D2E"/>
                </a:solidFill>
                <a:latin typeface="Merriweather" panose="00000500000000000000" pitchFamily="2" charset="0"/>
              </a:rPr>
              <a:t> </a:t>
            </a:r>
            <a:r>
              <a:rPr lang="en-US" sz="2000" b="1" dirty="0" err="1">
                <a:solidFill>
                  <a:srgbClr val="0A4D2E"/>
                </a:solidFill>
                <a:latin typeface="Merriweather" panose="00000500000000000000" pitchFamily="2" charset="0"/>
              </a:rPr>
              <a:t>akademika</a:t>
            </a:r>
            <a:r>
              <a:rPr lang="en-US" sz="2000" b="1" dirty="0">
                <a:solidFill>
                  <a:srgbClr val="0A4D2E"/>
                </a:solidFill>
                <a:latin typeface="Merriweather" panose="00000500000000000000" pitchFamily="2" charset="0"/>
              </a:rPr>
              <a:t>.</a:t>
            </a:r>
            <a:endParaRPr sz="2000" b="1" dirty="0">
              <a:solidFill>
                <a:srgbClr val="0A4D2E"/>
              </a:solidFill>
              <a:latin typeface="Merriweather" panose="00000500000000000000" pitchFamily="2" charset="0"/>
            </a:endParaRPr>
          </a:p>
        </p:txBody>
      </p:sp>
      <p:sp>
        <p:nvSpPr>
          <p:cNvPr id="15" name="Google Shape;215;p20">
            <a:extLst>
              <a:ext uri="{FF2B5EF4-FFF2-40B4-BE49-F238E27FC236}">
                <a16:creationId xmlns:a16="http://schemas.microsoft.com/office/drawing/2014/main" id="{69F28E65-A4F2-96DA-9421-F732FD935200}"/>
              </a:ext>
            </a:extLst>
          </p:cNvPr>
          <p:cNvSpPr txBox="1"/>
          <p:nvPr/>
        </p:nvSpPr>
        <p:spPr>
          <a:xfrm>
            <a:off x="5750237" y="1429785"/>
            <a:ext cx="5770946" cy="2872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lvl="0" indent="-457200">
              <a:lnSpc>
                <a:spcPts val="3200"/>
              </a:lnSpc>
              <a:buFont typeface="+mj-lt"/>
              <a:buAutoNum type="arabicPeriod"/>
            </a:pPr>
            <a:r>
              <a:rPr lang="en-US" sz="2000" dirty="0" err="1">
                <a:solidFill>
                  <a:srgbClr val="1E293B"/>
                </a:solidFill>
                <a:latin typeface="Merriweather" panose="00000500000000000000" pitchFamily="2" charset="0"/>
                <a:ea typeface="DM Sans"/>
                <a:cs typeface="DM Sans"/>
                <a:sym typeface="DM Sans"/>
              </a:rPr>
              <a:t>Pemberian</a:t>
            </a:r>
            <a:r>
              <a:rPr lang="en-US" sz="2000" dirty="0">
                <a:solidFill>
                  <a:srgbClr val="1E293B"/>
                </a:solidFill>
                <a:latin typeface="Merriweather" panose="00000500000000000000" pitchFamily="2" charset="0"/>
                <a:ea typeface="DM Sans"/>
                <a:cs typeface="DM Sans"/>
                <a:sym typeface="DM Sans"/>
              </a:rPr>
              <a:t> research grant pada </a:t>
            </a:r>
            <a:r>
              <a:rPr lang="en-US" sz="2000" dirty="0" err="1">
                <a:solidFill>
                  <a:srgbClr val="1E293B"/>
                </a:solidFill>
                <a:latin typeface="Merriweather" panose="00000500000000000000" pitchFamily="2" charset="0"/>
                <a:ea typeface="DM Sans"/>
                <a:cs typeface="DM Sans"/>
                <a:sym typeface="DM Sans"/>
              </a:rPr>
              <a:t>semua</a:t>
            </a:r>
            <a:r>
              <a:rPr lang="en-US" sz="2000" dirty="0">
                <a:solidFill>
                  <a:srgbClr val="1E293B"/>
                </a:solidFill>
                <a:latin typeface="Merriweather" panose="00000500000000000000" pitchFamily="2" charset="0"/>
                <a:ea typeface="DM Sans"/>
                <a:cs typeface="DM Sans"/>
                <a:sym typeface="DM Sans"/>
              </a:rPr>
              <a:t> </a:t>
            </a:r>
            <a:r>
              <a:rPr lang="en-US" sz="2000" dirty="0" err="1">
                <a:solidFill>
                  <a:srgbClr val="1E293B"/>
                </a:solidFill>
                <a:latin typeface="Merriweather" panose="00000500000000000000" pitchFamily="2" charset="0"/>
                <a:ea typeface="DM Sans"/>
                <a:cs typeface="DM Sans"/>
                <a:sym typeface="DM Sans"/>
              </a:rPr>
              <a:t>dosen</a:t>
            </a:r>
            <a:r>
              <a:rPr lang="en-US" sz="2000" dirty="0">
                <a:solidFill>
                  <a:srgbClr val="1E293B"/>
                </a:solidFill>
                <a:latin typeface="Merriweather" panose="00000500000000000000" pitchFamily="2" charset="0"/>
                <a:ea typeface="DM Sans"/>
                <a:cs typeface="DM Sans"/>
                <a:sym typeface="DM Sans"/>
              </a:rPr>
              <a:t>.</a:t>
            </a:r>
          </a:p>
          <a:p>
            <a:pPr marL="457200" lvl="0" indent="-457200">
              <a:lnSpc>
                <a:spcPts val="3200"/>
              </a:lnSpc>
              <a:buFont typeface="+mj-lt"/>
              <a:buAutoNum type="arabicPeriod"/>
            </a:pPr>
            <a:r>
              <a:rPr lang="en-US" sz="2000" dirty="0" err="1">
                <a:solidFill>
                  <a:srgbClr val="1E293B"/>
                </a:solidFill>
                <a:latin typeface="Merriweather" panose="00000500000000000000" pitchFamily="2" charset="0"/>
                <a:ea typeface="DM Sans"/>
                <a:cs typeface="DM Sans"/>
                <a:sym typeface="DM Sans"/>
              </a:rPr>
              <a:t>Pemberian</a:t>
            </a:r>
            <a:r>
              <a:rPr lang="en-US" sz="2000" dirty="0">
                <a:solidFill>
                  <a:srgbClr val="1E293B"/>
                </a:solidFill>
                <a:latin typeface="Merriweather" panose="00000500000000000000" pitchFamily="2" charset="0"/>
                <a:ea typeface="DM Sans"/>
                <a:cs typeface="DM Sans"/>
                <a:sym typeface="DM Sans"/>
              </a:rPr>
              <a:t> </a:t>
            </a:r>
            <a:r>
              <a:rPr lang="en-US" sz="2000" dirty="0" err="1">
                <a:solidFill>
                  <a:srgbClr val="1E293B"/>
                </a:solidFill>
                <a:latin typeface="Merriweather" panose="00000500000000000000" pitchFamily="2" charset="0"/>
                <a:ea typeface="DM Sans"/>
                <a:cs typeface="DM Sans"/>
                <a:sym typeface="DM Sans"/>
              </a:rPr>
              <a:t>insentif</a:t>
            </a:r>
            <a:r>
              <a:rPr lang="en-US" sz="2000" dirty="0">
                <a:solidFill>
                  <a:srgbClr val="1E293B"/>
                </a:solidFill>
                <a:latin typeface="Merriweather" panose="00000500000000000000" pitchFamily="2" charset="0"/>
                <a:ea typeface="DM Sans"/>
                <a:cs typeface="DM Sans"/>
                <a:sym typeface="DM Sans"/>
              </a:rPr>
              <a:t> </a:t>
            </a:r>
            <a:r>
              <a:rPr lang="en-US" sz="2000" dirty="0" err="1">
                <a:solidFill>
                  <a:srgbClr val="1E293B"/>
                </a:solidFill>
                <a:latin typeface="Merriweather" panose="00000500000000000000" pitchFamily="2" charset="0"/>
                <a:ea typeface="DM Sans"/>
                <a:cs typeface="DM Sans"/>
                <a:sym typeface="DM Sans"/>
              </a:rPr>
              <a:t>kompetitif</a:t>
            </a:r>
            <a:r>
              <a:rPr lang="en-US" sz="2000" dirty="0">
                <a:solidFill>
                  <a:srgbClr val="1E293B"/>
                </a:solidFill>
                <a:latin typeface="Merriweather" panose="00000500000000000000" pitchFamily="2" charset="0"/>
                <a:ea typeface="DM Sans"/>
                <a:cs typeface="DM Sans"/>
                <a:sym typeface="DM Sans"/>
              </a:rPr>
              <a:t>, </a:t>
            </a:r>
            <a:r>
              <a:rPr lang="en-US" sz="2000" dirty="0" err="1">
                <a:solidFill>
                  <a:srgbClr val="1E293B"/>
                </a:solidFill>
                <a:latin typeface="Merriweather" panose="00000500000000000000" pitchFamily="2" charset="0"/>
                <a:ea typeface="DM Sans"/>
                <a:cs typeface="DM Sans"/>
                <a:sym typeface="DM Sans"/>
              </a:rPr>
              <a:t>pembentukan</a:t>
            </a:r>
            <a:r>
              <a:rPr lang="en-US" sz="2000" dirty="0">
                <a:solidFill>
                  <a:srgbClr val="1E293B"/>
                </a:solidFill>
                <a:latin typeface="Merriweather" panose="00000500000000000000" pitchFamily="2" charset="0"/>
                <a:ea typeface="DM Sans"/>
                <a:cs typeface="DM Sans"/>
                <a:sym typeface="DM Sans"/>
              </a:rPr>
              <a:t> </a:t>
            </a:r>
            <a:r>
              <a:rPr lang="en-US" sz="2000" dirty="0" err="1">
                <a:solidFill>
                  <a:srgbClr val="1E293B"/>
                </a:solidFill>
                <a:latin typeface="Merriweather" panose="00000500000000000000" pitchFamily="2" charset="0"/>
                <a:ea typeface="DM Sans"/>
                <a:cs typeface="DM Sans"/>
                <a:sym typeface="DM Sans"/>
              </a:rPr>
              <a:t>kelompok</a:t>
            </a:r>
            <a:r>
              <a:rPr lang="en-US" sz="2000" dirty="0">
                <a:solidFill>
                  <a:srgbClr val="1E293B"/>
                </a:solidFill>
                <a:latin typeface="Merriweather" panose="00000500000000000000" pitchFamily="2" charset="0"/>
                <a:ea typeface="DM Sans"/>
                <a:cs typeface="DM Sans"/>
                <a:sym typeface="DM Sans"/>
              </a:rPr>
              <a:t> </a:t>
            </a:r>
            <a:r>
              <a:rPr lang="en-US" sz="2000" dirty="0" err="1">
                <a:solidFill>
                  <a:srgbClr val="1E293B"/>
                </a:solidFill>
                <a:latin typeface="Merriweather" panose="00000500000000000000" pitchFamily="2" charset="0"/>
                <a:ea typeface="DM Sans"/>
                <a:cs typeface="DM Sans"/>
                <a:sym typeface="DM Sans"/>
              </a:rPr>
              <a:t>riset</a:t>
            </a:r>
            <a:r>
              <a:rPr lang="en-US" sz="2000" dirty="0">
                <a:solidFill>
                  <a:srgbClr val="1E293B"/>
                </a:solidFill>
                <a:latin typeface="Merriweather" panose="00000500000000000000" pitchFamily="2" charset="0"/>
                <a:ea typeface="DM Sans"/>
                <a:cs typeface="DM Sans"/>
                <a:sym typeface="DM Sans"/>
              </a:rPr>
              <a:t> (</a:t>
            </a:r>
            <a:r>
              <a:rPr lang="en-US" sz="2000" i="1" dirty="0">
                <a:solidFill>
                  <a:srgbClr val="1E293B"/>
                </a:solidFill>
                <a:latin typeface="Merriweather" panose="00000500000000000000" pitchFamily="2" charset="0"/>
                <a:ea typeface="DM Sans"/>
                <a:cs typeface="DM Sans"/>
                <a:sym typeface="DM Sans"/>
              </a:rPr>
              <a:t>Research Group</a:t>
            </a:r>
            <a:r>
              <a:rPr lang="en-US" sz="2000" dirty="0">
                <a:solidFill>
                  <a:srgbClr val="1E293B"/>
                </a:solidFill>
                <a:latin typeface="Merriweather" panose="00000500000000000000" pitchFamily="2" charset="0"/>
                <a:ea typeface="DM Sans"/>
                <a:cs typeface="DM Sans"/>
                <a:sym typeface="DM Sans"/>
              </a:rPr>
              <a:t>), dan </a:t>
            </a:r>
            <a:r>
              <a:rPr lang="en-US" sz="2000" dirty="0" err="1">
                <a:solidFill>
                  <a:srgbClr val="1E293B"/>
                </a:solidFill>
                <a:latin typeface="Merriweather" panose="00000500000000000000" pitchFamily="2" charset="0"/>
                <a:ea typeface="DM Sans"/>
                <a:cs typeface="DM Sans"/>
                <a:sym typeface="DM Sans"/>
              </a:rPr>
              <a:t>hilirisasi</a:t>
            </a:r>
            <a:r>
              <a:rPr lang="en-US" sz="2000" dirty="0">
                <a:solidFill>
                  <a:srgbClr val="1E293B"/>
                </a:solidFill>
                <a:latin typeface="Merriweather" panose="00000500000000000000" pitchFamily="2" charset="0"/>
                <a:ea typeface="DM Sans"/>
                <a:cs typeface="DM Sans"/>
                <a:sym typeface="DM Sans"/>
              </a:rPr>
              <a:t> </a:t>
            </a:r>
            <a:r>
              <a:rPr lang="en-US" sz="2000" dirty="0" err="1">
                <a:solidFill>
                  <a:srgbClr val="1E293B"/>
                </a:solidFill>
                <a:latin typeface="Merriweather" panose="00000500000000000000" pitchFamily="2" charset="0"/>
                <a:ea typeface="DM Sans"/>
                <a:cs typeface="DM Sans"/>
                <a:sym typeface="DM Sans"/>
              </a:rPr>
              <a:t>produk</a:t>
            </a:r>
            <a:r>
              <a:rPr lang="en-US" sz="2000" dirty="0">
                <a:solidFill>
                  <a:srgbClr val="1E293B"/>
                </a:solidFill>
                <a:latin typeface="Merriweather" panose="00000500000000000000" pitchFamily="2" charset="0"/>
                <a:ea typeface="DM Sans"/>
                <a:cs typeface="DM Sans"/>
                <a:sym typeface="DM Sans"/>
              </a:rPr>
              <a:t> </a:t>
            </a:r>
            <a:r>
              <a:rPr lang="en-US" sz="2000" dirty="0" err="1">
                <a:solidFill>
                  <a:srgbClr val="1E293B"/>
                </a:solidFill>
                <a:latin typeface="Merriweather" panose="00000500000000000000" pitchFamily="2" charset="0"/>
                <a:ea typeface="DM Sans"/>
                <a:cs typeface="DM Sans"/>
                <a:sym typeface="DM Sans"/>
              </a:rPr>
              <a:t>riset</a:t>
            </a:r>
            <a:r>
              <a:rPr lang="en-US" sz="2000" dirty="0">
                <a:solidFill>
                  <a:srgbClr val="1E293B"/>
                </a:solidFill>
                <a:latin typeface="Merriweather" panose="00000500000000000000" pitchFamily="2" charset="0"/>
                <a:ea typeface="DM Sans"/>
                <a:cs typeface="DM Sans"/>
                <a:sym typeface="DM Sans"/>
              </a:rPr>
              <a:t>. </a:t>
            </a:r>
          </a:p>
          <a:p>
            <a:pPr marL="457200" lvl="0" indent="-457200">
              <a:lnSpc>
                <a:spcPts val="3200"/>
              </a:lnSpc>
              <a:buFont typeface="+mj-lt"/>
              <a:buAutoNum type="arabicPeriod"/>
            </a:pPr>
            <a:r>
              <a:rPr lang="en-US" sz="2000" dirty="0" err="1">
                <a:latin typeface="Merriweather" panose="00000500000000000000" pitchFamily="2" charset="0"/>
              </a:rPr>
              <a:t>Pendampingan</a:t>
            </a:r>
            <a:r>
              <a:rPr lang="en-US" sz="2000" dirty="0">
                <a:latin typeface="Merriweather" panose="00000500000000000000" pitchFamily="2" charset="0"/>
              </a:rPr>
              <a:t> dan Coaching </a:t>
            </a:r>
            <a:r>
              <a:rPr lang="en-US" sz="2000" dirty="0" err="1">
                <a:latin typeface="Merriweather" panose="00000500000000000000" pitchFamily="2" charset="0"/>
              </a:rPr>
              <a:t>penulisan</a:t>
            </a:r>
            <a:r>
              <a:rPr lang="en-US" sz="2000" dirty="0">
                <a:latin typeface="Merriweather" panose="00000500000000000000" pitchFamily="2" charset="0"/>
              </a:rPr>
              <a:t> proposal </a:t>
            </a:r>
            <a:r>
              <a:rPr lang="en-US" sz="2000" dirty="0" err="1">
                <a:latin typeface="Merriweather" panose="00000500000000000000" pitchFamily="2" charset="0"/>
              </a:rPr>
              <a:t>hibah</a:t>
            </a:r>
            <a:r>
              <a:rPr lang="en-US" sz="2000" dirty="0">
                <a:latin typeface="Merriweather" panose="00000500000000000000" pitchFamily="2" charset="0"/>
              </a:rPr>
              <a:t>, </a:t>
            </a:r>
            <a:r>
              <a:rPr lang="en-US" sz="2000" dirty="0" err="1">
                <a:latin typeface="Merriweather" panose="00000500000000000000" pitchFamily="2" charset="0"/>
              </a:rPr>
              <a:t>artikel</a:t>
            </a:r>
            <a:r>
              <a:rPr lang="en-US" sz="2000" dirty="0">
                <a:latin typeface="Merriweather" panose="00000500000000000000" pitchFamily="2" charset="0"/>
              </a:rPr>
              <a:t> </a:t>
            </a:r>
            <a:r>
              <a:rPr lang="en-US" sz="2000" dirty="0" err="1">
                <a:latin typeface="Merriweather" panose="00000500000000000000" pitchFamily="2" charset="0"/>
              </a:rPr>
              <a:t>ilmiah</a:t>
            </a:r>
            <a:r>
              <a:rPr lang="en-US" sz="2000" dirty="0">
                <a:latin typeface="Merriweather" panose="00000500000000000000" pitchFamily="2" charset="0"/>
              </a:rPr>
              <a:t>, dan </a:t>
            </a:r>
            <a:r>
              <a:rPr lang="en-US" sz="2000" dirty="0" err="1">
                <a:latin typeface="Merriweather" panose="00000500000000000000" pitchFamily="2" charset="0"/>
              </a:rPr>
              <a:t>buku</a:t>
            </a:r>
            <a:r>
              <a:rPr lang="en-US" sz="2000" dirty="0">
                <a:latin typeface="Merriweather" panose="00000500000000000000" pitchFamily="2" charset="0"/>
              </a:rPr>
              <a:t>.</a:t>
            </a:r>
          </a:p>
        </p:txBody>
      </p:sp>
      <p:pic>
        <p:nvPicPr>
          <p:cNvPr id="1026" name="Picture 2" descr="Kerap Libatkan Mahasiswa, Begini Budaya Penelitian di FKM UNAIR Banyuwangi  - Universitas Airlangga Official Website">
            <a:extLst>
              <a:ext uri="{FF2B5EF4-FFF2-40B4-BE49-F238E27FC236}">
                <a16:creationId xmlns:a16="http://schemas.microsoft.com/office/drawing/2014/main" id="{60625119-B28A-1A11-5E46-66AA66AF8C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1466360"/>
            <a:ext cx="4770755" cy="2730735"/>
          </a:xfrm>
          <a:prstGeom prst="round2Same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A7AFBA4-6974-B99B-E761-EC588D057192}"/>
              </a:ext>
            </a:extLst>
          </p:cNvPr>
          <p:cNvSpPr txBox="1"/>
          <p:nvPr/>
        </p:nvSpPr>
        <p:spPr>
          <a:xfrm>
            <a:off x="3278847" y="4206238"/>
            <a:ext cx="21098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source image: google image</a:t>
            </a:r>
            <a:endParaRPr lang="en-US" sz="12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Shape 0">
            <a:extLst>
              <a:ext uri="{FF2B5EF4-FFF2-40B4-BE49-F238E27FC236}">
                <a16:creationId xmlns:a16="http://schemas.microsoft.com/office/drawing/2014/main" id="{AEF9D02C-DCDE-9C27-D94C-C47ECF576550}"/>
              </a:ext>
            </a:extLst>
          </p:cNvPr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006B3F"/>
          </a:solidFill>
          <a:ln w="12700">
            <a:solidFill>
              <a:srgbClr val="006B3F">
                <a:alpha val="0"/>
              </a:srgbClr>
            </a:solidFill>
            <a:prstDash val="solid"/>
          </a:ln>
        </p:spPr>
      </p:sp>
      <p:sp>
        <p:nvSpPr>
          <p:cNvPr id="5" name="Shape 1">
            <a:extLst>
              <a:ext uri="{FF2B5EF4-FFF2-40B4-BE49-F238E27FC236}">
                <a16:creationId xmlns:a16="http://schemas.microsoft.com/office/drawing/2014/main" id="{2144E7CD-9B83-CB46-2B76-309E1C73CB0E}"/>
              </a:ext>
            </a:extLst>
          </p:cNvPr>
          <p:cNvSpPr/>
          <p:nvPr/>
        </p:nvSpPr>
        <p:spPr>
          <a:xfrm>
            <a:off x="201168" y="0"/>
            <a:ext cx="73152" cy="685800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>
                <a:alpha val="0"/>
              </a:srgbClr>
            </a:solidFill>
            <a:prstDash val="solid"/>
          </a:ln>
        </p:spPr>
      </p:sp>
      <p:pic>
        <p:nvPicPr>
          <p:cNvPr id="6" name="Image 0" descr="/mnt/data/unmul-20260408145731-e033c2.png">
            <a:extLst>
              <a:ext uri="{FF2B5EF4-FFF2-40B4-BE49-F238E27FC236}">
                <a16:creationId xmlns:a16="http://schemas.microsoft.com/office/drawing/2014/main" id="{F9E85DE3-4E3F-827E-AE6D-BE737B21A1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488" y="164592"/>
            <a:ext cx="411480" cy="411480"/>
          </a:xfrm>
          <a:prstGeom prst="rect">
            <a:avLst/>
          </a:prstGeom>
        </p:spPr>
      </p:pic>
      <p:sp>
        <p:nvSpPr>
          <p:cNvPr id="8" name="Text 2">
            <a:extLst>
              <a:ext uri="{FF2B5EF4-FFF2-40B4-BE49-F238E27FC236}">
                <a16:creationId xmlns:a16="http://schemas.microsoft.com/office/drawing/2014/main" id="{83D8DD59-33F7-F453-568D-CC225D321901}"/>
              </a:ext>
            </a:extLst>
          </p:cNvPr>
          <p:cNvSpPr/>
          <p:nvPr/>
        </p:nvSpPr>
        <p:spPr>
          <a:xfrm>
            <a:off x="1020318" y="274320"/>
            <a:ext cx="5075682" cy="2103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rgbClr val="12352D"/>
                </a:solidFill>
              </a:rPr>
              <a:t>RAPAT TERBUKA SENAT UNIVERSITAS MULAWARMAN</a:t>
            </a:r>
            <a:endParaRPr lang="en-US" sz="1400" dirty="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51AA12F1-7E69-21AA-9CD1-B3FCEC43C60B}"/>
              </a:ext>
            </a:extLst>
          </p:cNvPr>
          <p:cNvSpPr/>
          <p:nvPr/>
        </p:nvSpPr>
        <p:spPr>
          <a:xfrm>
            <a:off x="685800" y="6446520"/>
            <a:ext cx="6949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620" dirty="0">
                <a:solidFill>
                  <a:srgbClr val="64748B"/>
                </a:solidFill>
              </a:rPr>
              <a:t>Penyampaian Visi, Misi dan Program Kerja Bakal Calon Rektor • </a:t>
            </a:r>
            <a:r>
              <a:rPr lang="en-US" sz="620" dirty="0" err="1">
                <a:solidFill>
                  <a:srgbClr val="64748B"/>
                </a:solidFill>
              </a:rPr>
              <a:t>Rapat</a:t>
            </a:r>
            <a:r>
              <a:rPr lang="en-US" sz="620" dirty="0">
                <a:solidFill>
                  <a:srgbClr val="64748B"/>
                </a:solidFill>
              </a:rPr>
              <a:t> Terbuka Senat</a:t>
            </a:r>
            <a:endParaRPr lang="en-US" sz="620" dirty="0"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35C00263-7A6E-4C31-186A-FDA7F10FDDB0}"/>
              </a:ext>
            </a:extLst>
          </p:cNvPr>
          <p:cNvSpPr/>
          <p:nvPr/>
        </p:nvSpPr>
        <p:spPr>
          <a:xfrm>
            <a:off x="9189720" y="6446520"/>
            <a:ext cx="235915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20" dirty="0">
                <a:solidFill>
                  <a:srgbClr val="64748B"/>
                </a:solidFill>
              </a:rPr>
              <a:t>Universitas Mulawarman</a:t>
            </a:r>
            <a:endParaRPr lang="en-US" sz="620" dirty="0"/>
          </a:p>
        </p:txBody>
      </p:sp>
    </p:spTree>
    <p:extLst>
      <p:ext uri="{BB962C8B-B14F-4D97-AF65-F5344CB8AC3E}">
        <p14:creationId xmlns:p14="http://schemas.microsoft.com/office/powerpoint/2010/main" val="26915936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42DE23-C0B4-BDD3-8DB6-3EB05E1F6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6;p20">
            <a:extLst>
              <a:ext uri="{FF2B5EF4-FFF2-40B4-BE49-F238E27FC236}">
                <a16:creationId xmlns:a16="http://schemas.microsoft.com/office/drawing/2014/main" id="{48C4A35D-99B4-7D8D-5BA6-0E1F7681BBC7}"/>
              </a:ext>
            </a:extLst>
          </p:cNvPr>
          <p:cNvSpPr txBox="1"/>
          <p:nvPr/>
        </p:nvSpPr>
        <p:spPr>
          <a:xfrm>
            <a:off x="590550" y="677378"/>
            <a:ext cx="11601450" cy="530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dirty="0">
                <a:solidFill>
                  <a:srgbClr val="0A4D2E"/>
                </a:solidFill>
                <a:latin typeface="Merriweather"/>
                <a:ea typeface="Merriweather"/>
                <a:cs typeface="Merriweather"/>
                <a:sym typeface="Merriweather"/>
              </a:rPr>
              <a:t>M</a:t>
            </a:r>
            <a:r>
              <a:rPr lang="en-US" sz="3450" b="1" i="0" u="none" strike="noStrike" cap="none" dirty="0">
                <a:solidFill>
                  <a:srgbClr val="0A4D2E"/>
                </a:solidFill>
                <a:latin typeface="Merriweather"/>
                <a:ea typeface="Merriweather"/>
                <a:cs typeface="Merriweather"/>
                <a:sym typeface="Merriweather"/>
              </a:rPr>
              <a:t>isi dan Program (2)</a:t>
            </a:r>
            <a:endParaRPr dirty="0"/>
          </a:p>
        </p:txBody>
      </p:sp>
      <p:pic>
        <p:nvPicPr>
          <p:cNvPr id="6" name="Google Shape;206;p20" descr="image.png">
            <a:extLst>
              <a:ext uri="{FF2B5EF4-FFF2-40B4-BE49-F238E27FC236}">
                <a16:creationId xmlns:a16="http://schemas.microsoft.com/office/drawing/2014/main" id="{CEFFE663-D91A-F487-B6CB-A89AA0D536E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91500" y="1684641"/>
            <a:ext cx="3429000" cy="3908821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214;p20">
            <a:extLst>
              <a:ext uri="{FF2B5EF4-FFF2-40B4-BE49-F238E27FC236}">
                <a16:creationId xmlns:a16="http://schemas.microsoft.com/office/drawing/2014/main" id="{21022619-584A-3972-8DCB-AD934B80356D}"/>
              </a:ext>
            </a:extLst>
          </p:cNvPr>
          <p:cNvSpPr txBox="1"/>
          <p:nvPr/>
        </p:nvSpPr>
        <p:spPr>
          <a:xfrm>
            <a:off x="590550" y="4596012"/>
            <a:ext cx="4613229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2900" lvl="0" indent="-342900">
              <a:buFont typeface="+mj-lt"/>
              <a:buAutoNum type="arabicPeriod" startAt="2"/>
            </a:pPr>
            <a:r>
              <a:rPr lang="en-US" sz="2000" b="1" dirty="0" err="1">
                <a:solidFill>
                  <a:srgbClr val="0A4D2E"/>
                </a:solidFill>
                <a:latin typeface="Merriweather" panose="00000500000000000000" pitchFamily="2" charset="0"/>
              </a:rPr>
              <a:t>Peningkatan</a:t>
            </a:r>
            <a:r>
              <a:rPr lang="en-US" sz="2000" b="1" dirty="0">
                <a:solidFill>
                  <a:srgbClr val="0A4D2E"/>
                </a:solidFill>
                <a:latin typeface="Merriweather" panose="00000500000000000000" pitchFamily="2" charset="0"/>
              </a:rPr>
              <a:t> Mutu </a:t>
            </a:r>
            <a:r>
              <a:rPr lang="en-US" sz="2000" b="1" dirty="0" err="1">
                <a:solidFill>
                  <a:srgbClr val="0A4D2E"/>
                </a:solidFill>
                <a:latin typeface="Merriweather" panose="00000500000000000000" pitchFamily="2" charset="0"/>
              </a:rPr>
              <a:t>Sumber</a:t>
            </a:r>
            <a:r>
              <a:rPr lang="en-US" sz="2000" b="1" dirty="0">
                <a:solidFill>
                  <a:srgbClr val="0A4D2E"/>
                </a:solidFill>
                <a:latin typeface="Merriweather" panose="00000500000000000000" pitchFamily="2" charset="0"/>
              </a:rPr>
              <a:t> Daya UNMUL.</a:t>
            </a:r>
            <a:endParaRPr sz="2000" b="1" dirty="0">
              <a:solidFill>
                <a:srgbClr val="0A4D2E"/>
              </a:solidFill>
              <a:latin typeface="Merriweather" panose="00000500000000000000" pitchFamily="2" charset="0"/>
            </a:endParaRPr>
          </a:p>
        </p:txBody>
      </p:sp>
      <p:sp>
        <p:nvSpPr>
          <p:cNvPr id="15" name="Google Shape;215;p20">
            <a:extLst>
              <a:ext uri="{FF2B5EF4-FFF2-40B4-BE49-F238E27FC236}">
                <a16:creationId xmlns:a16="http://schemas.microsoft.com/office/drawing/2014/main" id="{6CCEBB7D-B9D8-3601-EC05-B18EBD47B98D}"/>
              </a:ext>
            </a:extLst>
          </p:cNvPr>
          <p:cNvSpPr txBox="1"/>
          <p:nvPr/>
        </p:nvSpPr>
        <p:spPr>
          <a:xfrm>
            <a:off x="5633797" y="1330727"/>
            <a:ext cx="6119839" cy="4616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>
                <a:latin typeface="Merriweather" panose="00000500000000000000" pitchFamily="2" charset="0"/>
              </a:rPr>
              <a:t>Percepatan</a:t>
            </a:r>
            <a:r>
              <a:rPr lang="en-US" sz="2000" dirty="0">
                <a:latin typeface="Merriweather" panose="00000500000000000000" pitchFamily="2" charset="0"/>
              </a:rPr>
              <a:t> Studi S3 </a:t>
            </a:r>
            <a:r>
              <a:rPr lang="en-US" sz="2000" dirty="0" err="1">
                <a:latin typeface="Merriweather" panose="00000500000000000000" pitchFamily="2" charset="0"/>
              </a:rPr>
              <a:t>bagi</a:t>
            </a:r>
            <a:r>
              <a:rPr lang="en-US" sz="2000" dirty="0">
                <a:latin typeface="Merriweather" panose="00000500000000000000" pitchFamily="2" charset="0"/>
              </a:rPr>
              <a:t> </a:t>
            </a:r>
            <a:r>
              <a:rPr lang="en-US" sz="2000" dirty="0" err="1">
                <a:latin typeface="Merriweather" panose="00000500000000000000" pitchFamily="2" charset="0"/>
              </a:rPr>
              <a:t>dosen</a:t>
            </a:r>
            <a:r>
              <a:rPr lang="en-US" sz="2000" dirty="0">
                <a:latin typeface="Merriweather" panose="00000500000000000000" pitchFamily="2" charset="0"/>
              </a:rPr>
              <a:t>.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>
                <a:latin typeface="Merriweather" panose="00000500000000000000" pitchFamily="2" charset="0"/>
              </a:rPr>
              <a:t>Sertifikasi</a:t>
            </a:r>
            <a:r>
              <a:rPr lang="en-US" sz="2000" dirty="0">
                <a:latin typeface="Merriweather" panose="00000500000000000000" pitchFamily="2" charset="0"/>
              </a:rPr>
              <a:t> </a:t>
            </a:r>
            <a:r>
              <a:rPr lang="en-US" sz="2000" dirty="0" err="1">
                <a:latin typeface="Merriweather" panose="00000500000000000000" pitchFamily="2" charset="0"/>
              </a:rPr>
              <a:t>kompetensi</a:t>
            </a:r>
            <a:r>
              <a:rPr lang="en-US" sz="2000" dirty="0">
                <a:latin typeface="Merriweather" panose="00000500000000000000" pitchFamily="2" charset="0"/>
              </a:rPr>
              <a:t> </a:t>
            </a:r>
            <a:r>
              <a:rPr lang="en-US" sz="2000" dirty="0" err="1">
                <a:latin typeface="Merriweather" panose="00000500000000000000" pitchFamily="2" charset="0"/>
              </a:rPr>
              <a:t>bagi</a:t>
            </a:r>
            <a:r>
              <a:rPr lang="en-US" sz="2000" dirty="0">
                <a:latin typeface="Merriweather" panose="00000500000000000000" pitchFamily="2" charset="0"/>
              </a:rPr>
              <a:t> </a:t>
            </a:r>
            <a:r>
              <a:rPr lang="en-US" sz="2000" dirty="0" err="1">
                <a:latin typeface="Merriweather" panose="00000500000000000000" pitchFamily="2" charset="0"/>
              </a:rPr>
              <a:t>dosen</a:t>
            </a:r>
            <a:r>
              <a:rPr lang="en-US" sz="2000" dirty="0">
                <a:latin typeface="Merriweather" panose="00000500000000000000" pitchFamily="2" charset="0"/>
              </a:rPr>
              <a:t> dan </a:t>
            </a:r>
            <a:r>
              <a:rPr lang="en-US" sz="2000" dirty="0" err="1">
                <a:latin typeface="Merriweather" panose="00000500000000000000" pitchFamily="2" charset="0"/>
              </a:rPr>
              <a:t>tenaga</a:t>
            </a:r>
            <a:r>
              <a:rPr lang="en-US" sz="2000" dirty="0">
                <a:latin typeface="Merriweather" panose="00000500000000000000" pitchFamily="2" charset="0"/>
              </a:rPr>
              <a:t> Pendidikan.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>
                <a:latin typeface="Merriweather" panose="00000500000000000000" pitchFamily="2" charset="0"/>
              </a:rPr>
              <a:t>Percepatan</a:t>
            </a:r>
            <a:r>
              <a:rPr lang="en-US" sz="2000" dirty="0">
                <a:latin typeface="Merriweather" panose="00000500000000000000" pitchFamily="2" charset="0"/>
              </a:rPr>
              <a:t> </a:t>
            </a:r>
            <a:r>
              <a:rPr lang="en-US" sz="2000" dirty="0" err="1">
                <a:latin typeface="Merriweather" panose="00000500000000000000" pitchFamily="2" charset="0"/>
              </a:rPr>
              <a:t>Jafung</a:t>
            </a:r>
            <a:r>
              <a:rPr lang="en-US" sz="2000" dirty="0">
                <a:latin typeface="Merriweather" panose="00000500000000000000" pitchFamily="2" charset="0"/>
              </a:rPr>
              <a:t> Dosen LK dan GB </a:t>
            </a:r>
            <a:r>
              <a:rPr lang="en-US" sz="2000" dirty="0" err="1">
                <a:latin typeface="Merriweather" panose="00000500000000000000" pitchFamily="2" charset="0"/>
              </a:rPr>
              <a:t>melalui</a:t>
            </a:r>
            <a:r>
              <a:rPr lang="en-US" sz="2000" dirty="0">
                <a:latin typeface="Merriweather" panose="00000500000000000000" pitchFamily="2" charset="0"/>
              </a:rPr>
              <a:t> program </a:t>
            </a:r>
            <a:r>
              <a:rPr lang="en-US" sz="2000" dirty="0" err="1">
                <a:latin typeface="Merriweather" panose="00000500000000000000" pitchFamily="2" charset="0"/>
              </a:rPr>
              <a:t>pendampingan</a:t>
            </a:r>
            <a:r>
              <a:rPr lang="en-US" sz="2000" dirty="0">
                <a:latin typeface="Merriweather" panose="00000500000000000000" pitchFamily="2" charset="0"/>
              </a:rPr>
              <a:t> </a:t>
            </a:r>
            <a:r>
              <a:rPr lang="en-US" sz="2000" dirty="0" err="1">
                <a:latin typeface="Merriweather" panose="00000500000000000000" pitchFamily="2" charset="0"/>
              </a:rPr>
              <a:t>pemenuhan</a:t>
            </a:r>
            <a:r>
              <a:rPr lang="en-US" sz="2000" dirty="0">
                <a:latin typeface="Merriweather" panose="00000500000000000000" pitchFamily="2" charset="0"/>
              </a:rPr>
              <a:t> </a:t>
            </a:r>
            <a:r>
              <a:rPr lang="en-US" sz="2000" dirty="0" err="1">
                <a:latin typeface="Merriweather" panose="00000500000000000000" pitchFamily="2" charset="0"/>
              </a:rPr>
              <a:t>syarat</a:t>
            </a:r>
            <a:r>
              <a:rPr lang="en-US" sz="2000" dirty="0">
                <a:latin typeface="Merriweather" panose="00000500000000000000" pitchFamily="2" charset="0"/>
              </a:rPr>
              <a:t> </a:t>
            </a:r>
            <a:r>
              <a:rPr lang="en-US" sz="2000" dirty="0" err="1">
                <a:latin typeface="Merriweather" panose="00000500000000000000" pitchFamily="2" charset="0"/>
              </a:rPr>
              <a:t>khusus</a:t>
            </a:r>
            <a:r>
              <a:rPr lang="en-US" sz="2000" dirty="0">
                <a:latin typeface="Merriweather" panose="00000500000000000000" pitchFamily="2" charset="0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fi-FI" sz="2000" dirty="0">
                <a:latin typeface="Merriweather" panose="00000500000000000000" pitchFamily="2" charset="0"/>
              </a:rPr>
              <a:t>Optimalisasi kepakaran dan kompetensi khusus dosen.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>
                <a:latin typeface="Merriweather" panose="00000500000000000000" pitchFamily="2" charset="0"/>
              </a:rPr>
              <a:t>Pemanfaatan</a:t>
            </a:r>
            <a:r>
              <a:rPr lang="en-US" sz="2000" dirty="0">
                <a:latin typeface="Merriweather" panose="00000500000000000000" pitchFamily="2" charset="0"/>
              </a:rPr>
              <a:t> </a:t>
            </a:r>
            <a:r>
              <a:rPr lang="en-US" sz="2000" dirty="0" err="1">
                <a:latin typeface="Merriweather" panose="00000500000000000000" pitchFamily="2" charset="0"/>
              </a:rPr>
              <a:t>jejaring</a:t>
            </a:r>
            <a:r>
              <a:rPr lang="en-US" sz="2000" dirty="0">
                <a:latin typeface="Merriweather" panose="00000500000000000000" pitchFamily="2" charset="0"/>
              </a:rPr>
              <a:t> alumni dan </a:t>
            </a:r>
            <a:r>
              <a:rPr lang="en-US" sz="2000" dirty="0" err="1">
                <a:latin typeface="Merriweather" panose="00000500000000000000" pitchFamily="2" charset="0"/>
              </a:rPr>
              <a:t>mitra</a:t>
            </a:r>
            <a:r>
              <a:rPr lang="en-US" sz="2000" dirty="0">
                <a:latin typeface="Merriweather" panose="00000500000000000000" pitchFamily="2" charset="0"/>
              </a:rPr>
              <a:t> </a:t>
            </a:r>
            <a:r>
              <a:rPr lang="en-US" sz="2000" dirty="0" err="1">
                <a:latin typeface="Merriweather" panose="00000500000000000000" pitchFamily="2" charset="0"/>
              </a:rPr>
              <a:t>industri</a:t>
            </a:r>
            <a:r>
              <a:rPr lang="en-US" sz="2000" dirty="0">
                <a:latin typeface="Merriweather" panose="00000500000000000000" pitchFamily="2" charset="0"/>
              </a:rPr>
              <a:t>.</a:t>
            </a:r>
            <a:endParaRPr sz="3200" dirty="0">
              <a:latin typeface="Merriweather" panose="000005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88A78B4-91AB-BE85-FCC3-DB4F629B8B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1500" y="1470839"/>
            <a:ext cx="4632279" cy="2823894"/>
          </a:xfrm>
          <a:prstGeom prst="round2Same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D30C1B2-E3C3-87B3-E061-A5BD9D738F1D}"/>
              </a:ext>
            </a:extLst>
          </p:cNvPr>
          <p:cNvSpPr txBox="1"/>
          <p:nvPr/>
        </p:nvSpPr>
        <p:spPr>
          <a:xfrm>
            <a:off x="3093906" y="4356811"/>
            <a:ext cx="21098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source image: google image</a:t>
            </a:r>
            <a:endParaRPr lang="en-US" sz="12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Shape 0">
            <a:extLst>
              <a:ext uri="{FF2B5EF4-FFF2-40B4-BE49-F238E27FC236}">
                <a16:creationId xmlns:a16="http://schemas.microsoft.com/office/drawing/2014/main" id="{971F0B87-1B34-42CC-D704-2EB1D2821B84}"/>
              </a:ext>
            </a:extLst>
          </p:cNvPr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006B3F"/>
          </a:solidFill>
          <a:ln w="12700">
            <a:solidFill>
              <a:srgbClr val="006B3F">
                <a:alpha val="0"/>
              </a:srgbClr>
            </a:solidFill>
            <a:prstDash val="solid"/>
          </a:ln>
        </p:spPr>
      </p:sp>
      <p:sp>
        <p:nvSpPr>
          <p:cNvPr id="7" name="Shape 1">
            <a:extLst>
              <a:ext uri="{FF2B5EF4-FFF2-40B4-BE49-F238E27FC236}">
                <a16:creationId xmlns:a16="http://schemas.microsoft.com/office/drawing/2014/main" id="{B442E8A3-279E-2F04-8413-712FF2A52DB2}"/>
              </a:ext>
            </a:extLst>
          </p:cNvPr>
          <p:cNvSpPr/>
          <p:nvPr/>
        </p:nvSpPr>
        <p:spPr>
          <a:xfrm>
            <a:off x="201168" y="0"/>
            <a:ext cx="73152" cy="685800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>
                <a:alpha val="0"/>
              </a:srgbClr>
            </a:solidFill>
            <a:prstDash val="solid"/>
          </a:ln>
        </p:spPr>
      </p:sp>
      <p:pic>
        <p:nvPicPr>
          <p:cNvPr id="8" name="Image 0" descr="/mnt/data/unmul-20260408145731-e033c2.png">
            <a:extLst>
              <a:ext uri="{FF2B5EF4-FFF2-40B4-BE49-F238E27FC236}">
                <a16:creationId xmlns:a16="http://schemas.microsoft.com/office/drawing/2014/main" id="{DD73EE95-2905-1577-F55B-ED331281D7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488" y="164592"/>
            <a:ext cx="411480" cy="411480"/>
          </a:xfrm>
          <a:prstGeom prst="rect">
            <a:avLst/>
          </a:prstGeom>
        </p:spPr>
      </p:pic>
      <p:sp>
        <p:nvSpPr>
          <p:cNvPr id="9" name="Text 2">
            <a:extLst>
              <a:ext uri="{FF2B5EF4-FFF2-40B4-BE49-F238E27FC236}">
                <a16:creationId xmlns:a16="http://schemas.microsoft.com/office/drawing/2014/main" id="{F72BA8E5-AE6D-A16F-42D0-8EA8A5FE0B56}"/>
              </a:ext>
            </a:extLst>
          </p:cNvPr>
          <p:cNvSpPr/>
          <p:nvPr/>
        </p:nvSpPr>
        <p:spPr>
          <a:xfrm>
            <a:off x="1020318" y="274320"/>
            <a:ext cx="5075682" cy="2103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rgbClr val="12352D"/>
                </a:solidFill>
              </a:rPr>
              <a:t>RAPAT TERBUKA SENAT UNIVERSITAS MULAWARMAN</a:t>
            </a:r>
            <a:endParaRPr lang="en-US" sz="1400" dirty="0"/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94F42BA1-C013-AA6D-9E35-726253A09372}"/>
              </a:ext>
            </a:extLst>
          </p:cNvPr>
          <p:cNvSpPr/>
          <p:nvPr/>
        </p:nvSpPr>
        <p:spPr>
          <a:xfrm>
            <a:off x="685800" y="6446520"/>
            <a:ext cx="6949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620" dirty="0">
                <a:solidFill>
                  <a:srgbClr val="64748B"/>
                </a:solidFill>
              </a:rPr>
              <a:t>Penyampaian Visi, Misi dan Program Kerja Bakal Calon Rektor • </a:t>
            </a:r>
            <a:r>
              <a:rPr lang="en-US" sz="620" dirty="0" err="1">
                <a:solidFill>
                  <a:srgbClr val="64748B"/>
                </a:solidFill>
              </a:rPr>
              <a:t>Rapat</a:t>
            </a:r>
            <a:r>
              <a:rPr lang="en-US" sz="620" dirty="0">
                <a:solidFill>
                  <a:srgbClr val="64748B"/>
                </a:solidFill>
              </a:rPr>
              <a:t> Terbuka Senat</a:t>
            </a:r>
            <a:endParaRPr lang="en-US" sz="620" dirty="0"/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A6555E04-8EFB-D701-1266-A69AC55CA0F1}"/>
              </a:ext>
            </a:extLst>
          </p:cNvPr>
          <p:cNvSpPr/>
          <p:nvPr/>
        </p:nvSpPr>
        <p:spPr>
          <a:xfrm>
            <a:off x="9189720" y="6446520"/>
            <a:ext cx="235915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20" dirty="0">
                <a:solidFill>
                  <a:srgbClr val="64748B"/>
                </a:solidFill>
              </a:rPr>
              <a:t>Universitas Mulawarman</a:t>
            </a:r>
            <a:endParaRPr lang="en-US" sz="620" dirty="0"/>
          </a:p>
        </p:txBody>
      </p:sp>
    </p:spTree>
    <p:extLst>
      <p:ext uri="{BB962C8B-B14F-4D97-AF65-F5344CB8AC3E}">
        <p14:creationId xmlns:p14="http://schemas.microsoft.com/office/powerpoint/2010/main" val="8612125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65442D-3A5A-92F0-4033-584551D1EF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6;p20">
            <a:extLst>
              <a:ext uri="{FF2B5EF4-FFF2-40B4-BE49-F238E27FC236}">
                <a16:creationId xmlns:a16="http://schemas.microsoft.com/office/drawing/2014/main" id="{C31AF70B-21F6-4797-2868-0B3246055311}"/>
              </a:ext>
            </a:extLst>
          </p:cNvPr>
          <p:cNvSpPr txBox="1"/>
          <p:nvPr/>
        </p:nvSpPr>
        <p:spPr>
          <a:xfrm>
            <a:off x="590550" y="869881"/>
            <a:ext cx="11601450" cy="530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dirty="0">
                <a:solidFill>
                  <a:srgbClr val="0A4D2E"/>
                </a:solidFill>
                <a:latin typeface="Merriweather"/>
                <a:ea typeface="Merriweather"/>
                <a:cs typeface="Merriweather"/>
                <a:sym typeface="Merriweather"/>
              </a:rPr>
              <a:t>M</a:t>
            </a:r>
            <a:r>
              <a:rPr lang="en-US" sz="3450" b="1" i="0" u="none" strike="noStrike" cap="none" dirty="0">
                <a:solidFill>
                  <a:srgbClr val="0A4D2E"/>
                </a:solidFill>
                <a:latin typeface="Merriweather"/>
                <a:ea typeface="Merriweather"/>
                <a:cs typeface="Merriweather"/>
                <a:sym typeface="Merriweather"/>
              </a:rPr>
              <a:t>isi dan Program (3)</a:t>
            </a:r>
            <a:endParaRPr dirty="0"/>
          </a:p>
        </p:txBody>
      </p:sp>
      <p:pic>
        <p:nvPicPr>
          <p:cNvPr id="6" name="Google Shape;206;p20" descr="image.png">
            <a:extLst>
              <a:ext uri="{FF2B5EF4-FFF2-40B4-BE49-F238E27FC236}">
                <a16:creationId xmlns:a16="http://schemas.microsoft.com/office/drawing/2014/main" id="{C8F06610-1B6E-1DBA-584A-F12B531DD25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91500" y="1684641"/>
            <a:ext cx="3429000" cy="3908821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214;p20">
            <a:extLst>
              <a:ext uri="{FF2B5EF4-FFF2-40B4-BE49-F238E27FC236}">
                <a16:creationId xmlns:a16="http://schemas.microsoft.com/office/drawing/2014/main" id="{03A4D2B9-19F0-E86E-2CA2-4A7C35290CE4}"/>
              </a:ext>
            </a:extLst>
          </p:cNvPr>
          <p:cNvSpPr txBox="1"/>
          <p:nvPr/>
        </p:nvSpPr>
        <p:spPr>
          <a:xfrm>
            <a:off x="480240" y="4787355"/>
            <a:ext cx="4486810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2900" lvl="0" indent="-342900">
              <a:buFont typeface="+mj-lt"/>
              <a:buAutoNum type="arabicPeriod" startAt="3"/>
            </a:pPr>
            <a:r>
              <a:rPr lang="en-US" sz="2000" b="1" dirty="0" err="1">
                <a:solidFill>
                  <a:srgbClr val="0A4D2E"/>
                </a:solidFill>
                <a:latin typeface="Merriweather" panose="00000500000000000000" pitchFamily="2" charset="0"/>
              </a:rPr>
              <a:t>Peningkatan</a:t>
            </a:r>
            <a:r>
              <a:rPr lang="en-US" sz="2000" b="1" dirty="0">
                <a:solidFill>
                  <a:srgbClr val="0A4D2E"/>
                </a:solidFill>
                <a:latin typeface="Merriweather" panose="00000500000000000000" pitchFamily="2" charset="0"/>
              </a:rPr>
              <a:t> Mutu Akademik dan </a:t>
            </a:r>
            <a:r>
              <a:rPr lang="en-US" sz="2000" b="1" dirty="0" err="1">
                <a:solidFill>
                  <a:srgbClr val="0A4D2E"/>
                </a:solidFill>
                <a:latin typeface="Merriweather" panose="00000500000000000000" pitchFamily="2" charset="0"/>
              </a:rPr>
              <a:t>Mahasiswa</a:t>
            </a:r>
            <a:r>
              <a:rPr lang="en-US" sz="2000" b="1" dirty="0">
                <a:solidFill>
                  <a:srgbClr val="0A4D2E"/>
                </a:solidFill>
                <a:latin typeface="Merriweather" panose="00000500000000000000" pitchFamily="2" charset="0"/>
              </a:rPr>
              <a:t> yang </a:t>
            </a:r>
            <a:r>
              <a:rPr lang="en-US" sz="2000" b="1" dirty="0" err="1">
                <a:solidFill>
                  <a:srgbClr val="0A4D2E"/>
                </a:solidFill>
                <a:latin typeface="Merriweather" panose="00000500000000000000" pitchFamily="2" charset="0"/>
              </a:rPr>
              <a:t>beradab</a:t>
            </a:r>
            <a:r>
              <a:rPr lang="en-US" sz="2000" b="1" dirty="0">
                <a:solidFill>
                  <a:srgbClr val="0A4D2E"/>
                </a:solidFill>
                <a:latin typeface="Merriweather" panose="00000500000000000000" pitchFamily="2" charset="0"/>
              </a:rPr>
              <a:t>.</a:t>
            </a:r>
            <a:endParaRPr sz="2000" b="1" dirty="0">
              <a:solidFill>
                <a:srgbClr val="0A4D2E"/>
              </a:solidFill>
              <a:latin typeface="Merriweather" panose="00000500000000000000" pitchFamily="2" charset="0"/>
            </a:endParaRPr>
          </a:p>
        </p:txBody>
      </p:sp>
      <p:sp>
        <p:nvSpPr>
          <p:cNvPr id="15" name="Google Shape;215;p20">
            <a:extLst>
              <a:ext uri="{FF2B5EF4-FFF2-40B4-BE49-F238E27FC236}">
                <a16:creationId xmlns:a16="http://schemas.microsoft.com/office/drawing/2014/main" id="{6C050AE9-EB7B-47F8-431A-BC1FAA0E6E5D}"/>
              </a:ext>
            </a:extLst>
          </p:cNvPr>
          <p:cNvSpPr txBox="1"/>
          <p:nvPr/>
        </p:nvSpPr>
        <p:spPr>
          <a:xfrm>
            <a:off x="5485270" y="1052993"/>
            <a:ext cx="6513815" cy="5386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2900" lvl="0" indent="-342900">
              <a:lnSpc>
                <a:spcPts val="3000"/>
              </a:lnSpc>
              <a:buFont typeface="+mj-lt"/>
              <a:buAutoNum type="arabicPeriod"/>
            </a:pPr>
            <a:r>
              <a:rPr lang="en-US" sz="1900" dirty="0" err="1">
                <a:latin typeface="Merriweather" panose="00000500000000000000" pitchFamily="2" charset="0"/>
              </a:rPr>
              <a:t>Restrukturisasi</a:t>
            </a:r>
            <a:r>
              <a:rPr lang="en-US" sz="1900" dirty="0">
                <a:latin typeface="Merriweather" panose="00000500000000000000" pitchFamily="2" charset="0"/>
              </a:rPr>
              <a:t> </a:t>
            </a:r>
            <a:r>
              <a:rPr lang="en-US" sz="1900" dirty="0" err="1">
                <a:latin typeface="Merriweather" panose="00000500000000000000" pitchFamily="2" charset="0"/>
              </a:rPr>
              <a:t>kurikulum</a:t>
            </a:r>
            <a:r>
              <a:rPr lang="en-US" sz="1900" dirty="0">
                <a:latin typeface="Merriweather" panose="00000500000000000000" pitchFamily="2" charset="0"/>
              </a:rPr>
              <a:t> yang </a:t>
            </a:r>
            <a:r>
              <a:rPr lang="en-US" sz="1900" dirty="0" err="1">
                <a:latin typeface="Merriweather" panose="00000500000000000000" pitchFamily="2" charset="0"/>
              </a:rPr>
              <a:t>mendukung</a:t>
            </a:r>
            <a:r>
              <a:rPr lang="en-US" sz="1900" dirty="0">
                <a:latin typeface="Merriweather" panose="00000500000000000000" pitchFamily="2" charset="0"/>
              </a:rPr>
              <a:t> </a:t>
            </a:r>
            <a:r>
              <a:rPr lang="en-US" sz="1900" dirty="0" err="1">
                <a:latin typeface="Merriweather" panose="00000500000000000000" pitchFamily="2" charset="0"/>
              </a:rPr>
              <a:t>visi</a:t>
            </a:r>
            <a:r>
              <a:rPr lang="en-US" sz="1900" dirty="0">
                <a:latin typeface="Merriweather" panose="00000500000000000000" pitchFamily="2" charset="0"/>
              </a:rPr>
              <a:t> UNMUL.</a:t>
            </a:r>
          </a:p>
          <a:p>
            <a:pPr marL="342900" lvl="0" indent="-342900">
              <a:lnSpc>
                <a:spcPts val="3000"/>
              </a:lnSpc>
              <a:buFont typeface="+mj-lt"/>
              <a:buAutoNum type="arabicPeriod"/>
            </a:pPr>
            <a:r>
              <a:rPr lang="en-US" sz="1900" dirty="0" err="1">
                <a:latin typeface="Merriweather" panose="00000500000000000000" pitchFamily="2" charset="0"/>
                <a:ea typeface="DM Sans"/>
                <a:cs typeface="DM Sans"/>
                <a:sym typeface="DM Sans"/>
              </a:rPr>
              <a:t>Penguatan</a:t>
            </a:r>
            <a:r>
              <a:rPr lang="en-US" sz="1900" dirty="0">
                <a:latin typeface="Merriweather" panose="00000500000000000000" pitchFamily="2" charset="0"/>
                <a:ea typeface="DM Sans"/>
                <a:cs typeface="DM Sans"/>
                <a:sym typeface="DM Sans"/>
              </a:rPr>
              <a:t> </a:t>
            </a:r>
            <a:r>
              <a:rPr lang="en-US" sz="1900" dirty="0" err="1">
                <a:latin typeface="Merriweather" panose="00000500000000000000" pitchFamily="2" charset="0"/>
                <a:ea typeface="DM Sans"/>
                <a:cs typeface="DM Sans"/>
                <a:sym typeface="DM Sans"/>
              </a:rPr>
              <a:t>standar</a:t>
            </a:r>
            <a:r>
              <a:rPr lang="en-US" sz="1900" dirty="0">
                <a:latin typeface="Merriweather" panose="00000500000000000000" pitchFamily="2" charset="0"/>
                <a:ea typeface="DM Sans"/>
                <a:cs typeface="DM Sans"/>
                <a:sym typeface="DM Sans"/>
              </a:rPr>
              <a:t> </a:t>
            </a:r>
            <a:r>
              <a:rPr lang="en-US" sz="1900" dirty="0" err="1">
                <a:latin typeface="Merriweather" panose="00000500000000000000" pitchFamily="2" charset="0"/>
                <a:ea typeface="DM Sans"/>
                <a:cs typeface="DM Sans"/>
                <a:sym typeface="DM Sans"/>
              </a:rPr>
              <a:t>mutu</a:t>
            </a:r>
            <a:r>
              <a:rPr lang="en-US" sz="1900" dirty="0">
                <a:latin typeface="Merriweather" panose="00000500000000000000" pitchFamily="2" charset="0"/>
                <a:ea typeface="DM Sans"/>
                <a:cs typeface="DM Sans"/>
                <a:sym typeface="DM Sans"/>
              </a:rPr>
              <a:t> </a:t>
            </a:r>
            <a:r>
              <a:rPr lang="en-US" sz="1900" dirty="0" err="1">
                <a:latin typeface="Merriweather" panose="00000500000000000000" pitchFamily="2" charset="0"/>
                <a:ea typeface="DM Sans"/>
                <a:cs typeface="DM Sans"/>
                <a:sym typeface="DM Sans"/>
              </a:rPr>
              <a:t>pendidikan</a:t>
            </a:r>
            <a:r>
              <a:rPr lang="en-US" sz="1900" dirty="0">
                <a:latin typeface="Merriweather" panose="00000500000000000000" pitchFamily="2" charset="0"/>
                <a:ea typeface="DM Sans"/>
                <a:cs typeface="DM Sans"/>
                <a:sym typeface="DM Sans"/>
              </a:rPr>
              <a:t> Tingkat Nasional Internasional (ISO/LAM/</a:t>
            </a:r>
            <a:r>
              <a:rPr lang="en-US" sz="1900" dirty="0" err="1">
                <a:latin typeface="Merriweather" panose="00000500000000000000" pitchFamily="2" charset="0"/>
                <a:ea typeface="DM Sans"/>
                <a:cs typeface="DM Sans"/>
                <a:sym typeface="DM Sans"/>
              </a:rPr>
              <a:t>Akreditasi</a:t>
            </a:r>
            <a:r>
              <a:rPr lang="en-US" sz="1900" dirty="0">
                <a:latin typeface="Merriweather" panose="00000500000000000000" pitchFamily="2" charset="0"/>
                <a:ea typeface="DM Sans"/>
                <a:cs typeface="DM Sans"/>
                <a:sym typeface="DM Sans"/>
              </a:rPr>
              <a:t> Internasional).</a:t>
            </a:r>
            <a:endParaRPr lang="en-US" sz="1900" dirty="0">
              <a:latin typeface="Merriweather" panose="00000500000000000000" pitchFamily="2" charset="0"/>
            </a:endParaRPr>
          </a:p>
          <a:p>
            <a:pPr marL="342900" lvl="0" indent="-342900">
              <a:lnSpc>
                <a:spcPts val="3000"/>
              </a:lnSpc>
              <a:buFont typeface="+mj-lt"/>
              <a:buAutoNum type="arabicPeriod"/>
            </a:pPr>
            <a:r>
              <a:rPr lang="en-US" sz="1900" dirty="0" err="1">
                <a:latin typeface="Merriweather" panose="00000500000000000000" pitchFamily="2" charset="0"/>
              </a:rPr>
              <a:t>Pendampingan</a:t>
            </a:r>
            <a:r>
              <a:rPr lang="en-US" sz="1900" dirty="0">
                <a:latin typeface="Merriweather" panose="00000500000000000000" pitchFamily="2" charset="0"/>
              </a:rPr>
              <a:t> dan </a:t>
            </a:r>
            <a:r>
              <a:rPr lang="en-US" sz="1900" dirty="0" err="1">
                <a:latin typeface="Merriweather" panose="00000500000000000000" pitchFamily="2" charset="0"/>
              </a:rPr>
              <a:t>Percepatan</a:t>
            </a:r>
            <a:r>
              <a:rPr lang="en-US" sz="1900" dirty="0">
                <a:latin typeface="Merriweather" panose="00000500000000000000" pitchFamily="2" charset="0"/>
              </a:rPr>
              <a:t> Program Studi </a:t>
            </a:r>
            <a:r>
              <a:rPr lang="en-US" sz="1900" dirty="0" err="1">
                <a:latin typeface="Merriweather" panose="00000500000000000000" pitchFamily="2" charset="0"/>
              </a:rPr>
              <a:t>menuju</a:t>
            </a:r>
            <a:r>
              <a:rPr lang="en-US" sz="1900" dirty="0">
                <a:latin typeface="Merriweather" panose="00000500000000000000" pitchFamily="2" charset="0"/>
              </a:rPr>
              <a:t> </a:t>
            </a:r>
            <a:r>
              <a:rPr lang="en-US" sz="1900" dirty="0" err="1">
                <a:latin typeface="Merriweather" panose="00000500000000000000" pitchFamily="2" charset="0"/>
              </a:rPr>
              <a:t>akreditasi</a:t>
            </a:r>
            <a:r>
              <a:rPr lang="en-US" sz="1900" dirty="0">
                <a:latin typeface="Merriweather" panose="00000500000000000000" pitchFamily="2" charset="0"/>
              </a:rPr>
              <a:t> </a:t>
            </a:r>
            <a:r>
              <a:rPr lang="en-US" sz="1900" dirty="0" err="1">
                <a:latin typeface="Merriweather" panose="00000500000000000000" pitchFamily="2" charset="0"/>
              </a:rPr>
              <a:t>unggul</a:t>
            </a:r>
            <a:r>
              <a:rPr lang="en-US" sz="1900" dirty="0">
                <a:latin typeface="Merriweather" panose="00000500000000000000" pitchFamily="2" charset="0"/>
              </a:rPr>
              <a:t> dan Internasional.</a:t>
            </a:r>
          </a:p>
          <a:p>
            <a:pPr marL="342900" lvl="0" indent="-342900">
              <a:lnSpc>
                <a:spcPts val="3000"/>
              </a:lnSpc>
              <a:buFont typeface="+mj-lt"/>
              <a:buAutoNum type="arabicPeriod"/>
            </a:pPr>
            <a:r>
              <a:rPr lang="en-US" sz="1900" dirty="0" err="1">
                <a:latin typeface="Merriweather" panose="00000500000000000000" pitchFamily="2" charset="0"/>
              </a:rPr>
              <a:t>Pembinaan</a:t>
            </a:r>
            <a:r>
              <a:rPr lang="en-US" sz="1900" dirty="0">
                <a:latin typeface="Merriweather" panose="00000500000000000000" pitchFamily="2" charset="0"/>
              </a:rPr>
              <a:t> </a:t>
            </a:r>
            <a:r>
              <a:rPr lang="en-US" sz="1900" dirty="0" err="1">
                <a:latin typeface="Merriweather" panose="00000500000000000000" pitchFamily="2" charset="0"/>
              </a:rPr>
              <a:t>mahasiswa</a:t>
            </a:r>
            <a:r>
              <a:rPr lang="en-US" sz="1900" dirty="0">
                <a:latin typeface="Merriweather" panose="00000500000000000000" pitchFamily="2" charset="0"/>
              </a:rPr>
              <a:t> </a:t>
            </a:r>
            <a:r>
              <a:rPr lang="en-US" sz="1900" dirty="0" err="1">
                <a:latin typeface="Merriweather" panose="00000500000000000000" pitchFamily="2" charset="0"/>
              </a:rPr>
              <a:t>dalam</a:t>
            </a:r>
            <a:r>
              <a:rPr lang="en-US" sz="1900" dirty="0">
                <a:latin typeface="Merriweather" panose="00000500000000000000" pitchFamily="2" charset="0"/>
              </a:rPr>
              <a:t> </a:t>
            </a:r>
            <a:r>
              <a:rPr lang="en-US" sz="1900" dirty="0" err="1">
                <a:latin typeface="Merriweather" panose="00000500000000000000" pitchFamily="2" charset="0"/>
              </a:rPr>
              <a:t>bidang</a:t>
            </a:r>
            <a:r>
              <a:rPr lang="en-US" sz="1900" dirty="0">
                <a:latin typeface="Merriweather" panose="00000500000000000000" pitchFamily="2" charset="0"/>
              </a:rPr>
              <a:t> IPTEK, </a:t>
            </a:r>
            <a:r>
              <a:rPr lang="en-US" sz="1900" dirty="0" err="1">
                <a:latin typeface="Merriweather" panose="00000500000000000000" pitchFamily="2" charset="0"/>
              </a:rPr>
              <a:t>organisasi</a:t>
            </a:r>
            <a:r>
              <a:rPr lang="en-US" sz="1900" dirty="0">
                <a:latin typeface="Merriweather" panose="00000500000000000000" pitchFamily="2" charset="0"/>
              </a:rPr>
              <a:t>, dan agama yang </a:t>
            </a:r>
            <a:r>
              <a:rPr lang="en-US" sz="1900" dirty="0" err="1">
                <a:latin typeface="Merriweather" panose="00000500000000000000" pitchFamily="2" charset="0"/>
                <a:ea typeface="DM Sans"/>
                <a:cs typeface="DM Sans"/>
                <a:sym typeface="DM Sans"/>
              </a:rPr>
              <a:t>bermuara</a:t>
            </a:r>
            <a:r>
              <a:rPr lang="en-US" sz="1900" dirty="0">
                <a:latin typeface="Merriweather" panose="00000500000000000000" pitchFamily="2" charset="0"/>
                <a:ea typeface="DM Sans"/>
                <a:cs typeface="DM Sans"/>
                <a:sym typeface="DM Sans"/>
              </a:rPr>
              <a:t> pada </a:t>
            </a:r>
            <a:r>
              <a:rPr lang="en-US" sz="1900" dirty="0" err="1">
                <a:latin typeface="Merriweather" panose="00000500000000000000" pitchFamily="2" charset="0"/>
                <a:ea typeface="DM Sans"/>
                <a:cs typeface="DM Sans"/>
                <a:sym typeface="DM Sans"/>
              </a:rPr>
              <a:t>pencapaian</a:t>
            </a:r>
            <a:r>
              <a:rPr lang="en-US" sz="1900" dirty="0">
                <a:latin typeface="Merriweather" panose="00000500000000000000" pitchFamily="2" charset="0"/>
                <a:ea typeface="DM Sans"/>
                <a:cs typeface="DM Sans"/>
                <a:sym typeface="DM Sans"/>
              </a:rPr>
              <a:t> </a:t>
            </a:r>
            <a:r>
              <a:rPr lang="en-US" sz="1900" dirty="0" err="1">
                <a:latin typeface="Merriweather" panose="00000500000000000000" pitchFamily="2" charset="0"/>
                <a:ea typeface="DM Sans"/>
                <a:cs typeface="DM Sans"/>
                <a:sym typeface="DM Sans"/>
              </a:rPr>
              <a:t>prestasi</a:t>
            </a:r>
            <a:r>
              <a:rPr lang="en-US" sz="1900" dirty="0">
                <a:latin typeface="Merriweather" panose="00000500000000000000" pitchFamily="2" charset="0"/>
                <a:ea typeface="DM Sans"/>
                <a:cs typeface="DM Sans"/>
                <a:sym typeface="DM Sans"/>
              </a:rPr>
              <a:t> </a:t>
            </a:r>
            <a:r>
              <a:rPr lang="en-US" sz="1900" dirty="0" err="1">
                <a:latin typeface="Merriweather" panose="00000500000000000000" pitchFamily="2" charset="0"/>
                <a:ea typeface="DM Sans"/>
                <a:cs typeface="DM Sans"/>
                <a:sym typeface="DM Sans"/>
              </a:rPr>
              <a:t>nasional</a:t>
            </a:r>
            <a:r>
              <a:rPr lang="en-US" sz="1900" dirty="0">
                <a:latin typeface="Merriweather" panose="00000500000000000000" pitchFamily="2" charset="0"/>
                <a:ea typeface="DM Sans"/>
                <a:cs typeface="DM Sans"/>
                <a:sym typeface="DM Sans"/>
              </a:rPr>
              <a:t> &amp; </a:t>
            </a:r>
            <a:r>
              <a:rPr lang="en-US" sz="1900" dirty="0" err="1">
                <a:latin typeface="Merriweather" panose="00000500000000000000" pitchFamily="2" charset="0"/>
                <a:ea typeface="DM Sans"/>
                <a:cs typeface="DM Sans"/>
                <a:sym typeface="DM Sans"/>
              </a:rPr>
              <a:t>internasional</a:t>
            </a:r>
            <a:r>
              <a:rPr lang="en-US" sz="1900" dirty="0">
                <a:latin typeface="Merriweather" panose="00000500000000000000" pitchFamily="2" charset="0"/>
                <a:ea typeface="DM Sans"/>
                <a:cs typeface="DM Sans"/>
                <a:sym typeface="DM Sans"/>
              </a:rPr>
              <a:t>.</a:t>
            </a:r>
          </a:p>
          <a:p>
            <a:pPr marL="342900" lvl="0" indent="-342900">
              <a:lnSpc>
                <a:spcPts val="3000"/>
              </a:lnSpc>
              <a:buFont typeface="+mj-lt"/>
              <a:buAutoNum type="arabicPeriod"/>
            </a:pPr>
            <a:r>
              <a:rPr lang="en-US" sz="1900" dirty="0" err="1">
                <a:latin typeface="Merriweather" panose="00000500000000000000" pitchFamily="2" charset="0"/>
              </a:rPr>
              <a:t>Melibatkan</a:t>
            </a:r>
            <a:r>
              <a:rPr lang="en-US" sz="1900" dirty="0">
                <a:latin typeface="Merriweather" panose="00000500000000000000" pitchFamily="2" charset="0"/>
              </a:rPr>
              <a:t> </a:t>
            </a:r>
            <a:r>
              <a:rPr lang="en-US" sz="1900" dirty="0" err="1">
                <a:latin typeface="Merriweather" panose="00000500000000000000" pitchFamily="2" charset="0"/>
              </a:rPr>
              <a:t>mahasiswa</a:t>
            </a:r>
            <a:r>
              <a:rPr lang="en-US" sz="1900" dirty="0">
                <a:latin typeface="Merriweather" panose="00000500000000000000" pitchFamily="2" charset="0"/>
              </a:rPr>
              <a:t> (</a:t>
            </a:r>
            <a:r>
              <a:rPr lang="en-US" sz="1900" dirty="0" err="1">
                <a:latin typeface="Merriweather" panose="00000500000000000000" pitchFamily="2" charset="0"/>
              </a:rPr>
              <a:t>terutama</a:t>
            </a:r>
            <a:r>
              <a:rPr lang="en-US" sz="1900" dirty="0">
                <a:latin typeface="Merriweather" panose="00000500000000000000" pitchFamily="2" charset="0"/>
              </a:rPr>
              <a:t> program </a:t>
            </a:r>
            <a:r>
              <a:rPr lang="en-US" sz="1900" dirty="0" err="1">
                <a:latin typeface="Merriweather" panose="00000500000000000000" pitchFamily="2" charset="0"/>
              </a:rPr>
              <a:t>sarjana</a:t>
            </a:r>
            <a:r>
              <a:rPr lang="en-US" sz="1900" dirty="0">
                <a:latin typeface="Merriweather" panose="00000500000000000000" pitchFamily="2" charset="0"/>
              </a:rPr>
              <a:t>) </a:t>
            </a:r>
            <a:r>
              <a:rPr lang="en-US" sz="1900" dirty="0" err="1">
                <a:latin typeface="Merriweather" panose="00000500000000000000" pitchFamily="2" charset="0"/>
              </a:rPr>
              <a:t>dalam</a:t>
            </a:r>
            <a:r>
              <a:rPr lang="en-US" sz="1900" dirty="0">
                <a:latin typeface="Merriweather" panose="00000500000000000000" pitchFamily="2" charset="0"/>
              </a:rPr>
              <a:t> </a:t>
            </a:r>
            <a:r>
              <a:rPr lang="en-US" sz="1900" dirty="0" err="1">
                <a:latin typeface="Merriweather" panose="00000500000000000000" pitchFamily="2" charset="0"/>
              </a:rPr>
              <a:t>proyek</a:t>
            </a:r>
            <a:r>
              <a:rPr lang="en-US" sz="1900" dirty="0">
                <a:latin typeface="Merriweather" panose="00000500000000000000" pitchFamily="2" charset="0"/>
              </a:rPr>
              <a:t> </a:t>
            </a:r>
            <a:r>
              <a:rPr lang="en-US" sz="1900" dirty="0" err="1">
                <a:latin typeface="Merriweather" panose="00000500000000000000" pitchFamily="2" charset="0"/>
              </a:rPr>
              <a:t>penelitian</a:t>
            </a:r>
            <a:r>
              <a:rPr lang="en-US" sz="1900" dirty="0">
                <a:latin typeface="Merriweather" panose="00000500000000000000" pitchFamily="2" charset="0"/>
              </a:rPr>
              <a:t> dan </a:t>
            </a:r>
            <a:r>
              <a:rPr lang="en-US" sz="1900" dirty="0" err="1">
                <a:latin typeface="Merriweather" panose="00000500000000000000" pitchFamily="2" charset="0"/>
              </a:rPr>
              <a:t>PkM</a:t>
            </a:r>
            <a:r>
              <a:rPr lang="en-US" sz="1900" dirty="0">
                <a:latin typeface="Merriweather" panose="00000500000000000000" pitchFamily="2" charset="0"/>
              </a:rPr>
              <a:t> </a:t>
            </a:r>
            <a:r>
              <a:rPr lang="en-US" sz="1900" dirty="0" err="1">
                <a:latin typeface="Merriweather" panose="00000500000000000000" pitchFamily="2" charset="0"/>
              </a:rPr>
              <a:t>dosen</a:t>
            </a:r>
            <a:r>
              <a:rPr lang="en-US" sz="1900" dirty="0">
                <a:latin typeface="Merriweather" panose="00000500000000000000" pitchFamily="2" charset="0"/>
              </a:rPr>
              <a:t>.</a:t>
            </a:r>
          </a:p>
          <a:p>
            <a:pPr marL="342900" indent="-342900">
              <a:lnSpc>
                <a:spcPts val="3000"/>
              </a:lnSpc>
              <a:buFont typeface="+mj-lt"/>
              <a:buAutoNum type="arabicPeriod"/>
            </a:pPr>
            <a:r>
              <a:rPr lang="en-US" sz="1900" dirty="0" err="1">
                <a:latin typeface="Merriweather" panose="00000500000000000000" pitchFamily="2" charset="0"/>
              </a:rPr>
              <a:t>Penyelenggaraan</a:t>
            </a:r>
            <a:r>
              <a:rPr lang="en-US" sz="1900" dirty="0">
                <a:latin typeface="Merriweather" panose="00000500000000000000" pitchFamily="2" charset="0"/>
              </a:rPr>
              <a:t> </a:t>
            </a:r>
            <a:r>
              <a:rPr lang="en-US" sz="1900" dirty="0" err="1">
                <a:latin typeface="Merriweather" panose="00000500000000000000" pitchFamily="2" charset="0"/>
              </a:rPr>
              <a:t>Pembelajaran</a:t>
            </a:r>
            <a:r>
              <a:rPr lang="en-US" sz="1900" dirty="0">
                <a:latin typeface="Merriweather" panose="00000500000000000000" pitchFamily="2" charset="0"/>
              </a:rPr>
              <a:t> yang </a:t>
            </a:r>
            <a:r>
              <a:rPr lang="en-US" sz="1900" dirty="0" err="1">
                <a:latin typeface="Merriweather" panose="00000500000000000000" pitchFamily="2" charset="0"/>
              </a:rPr>
              <a:t>mendahulukan</a:t>
            </a:r>
            <a:r>
              <a:rPr lang="en-US" sz="1900" dirty="0">
                <a:latin typeface="Merriweather" panose="00000500000000000000" pitchFamily="2" charset="0"/>
              </a:rPr>
              <a:t> Adab </a:t>
            </a:r>
            <a:r>
              <a:rPr lang="en-US" sz="1900" dirty="0" err="1">
                <a:latin typeface="Merriweather" panose="00000500000000000000" pitchFamily="2" charset="0"/>
              </a:rPr>
              <a:t>baru</a:t>
            </a:r>
            <a:r>
              <a:rPr lang="en-US" sz="1900" dirty="0">
                <a:latin typeface="Merriweather" panose="00000500000000000000" pitchFamily="2" charset="0"/>
              </a:rPr>
              <a:t> </a:t>
            </a:r>
            <a:r>
              <a:rPr lang="en-US" sz="1900" dirty="0" err="1">
                <a:latin typeface="Merriweather" panose="00000500000000000000" pitchFamily="2" charset="0"/>
              </a:rPr>
              <a:t>Ilmu</a:t>
            </a:r>
            <a:r>
              <a:rPr lang="en-US" sz="1900" dirty="0">
                <a:latin typeface="Merriweather" panose="00000500000000000000" pitchFamily="2" charset="0"/>
              </a:rPr>
              <a:t>.</a:t>
            </a:r>
            <a:endParaRPr sz="1900" dirty="0">
              <a:latin typeface="Merriweather" panose="000005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CB57B2-90B0-443F-50C8-E65C677101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0240" y="1674351"/>
            <a:ext cx="4876800" cy="2743200"/>
          </a:xfrm>
          <a:prstGeom prst="round2Same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BF03542-C888-3843-33EE-1CBEDA4745BD}"/>
              </a:ext>
            </a:extLst>
          </p:cNvPr>
          <p:cNvSpPr txBox="1"/>
          <p:nvPr/>
        </p:nvSpPr>
        <p:spPr>
          <a:xfrm>
            <a:off x="3311282" y="4463953"/>
            <a:ext cx="21098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source image: google image</a:t>
            </a:r>
            <a:endParaRPr lang="en-US" sz="12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Shape 0">
            <a:extLst>
              <a:ext uri="{FF2B5EF4-FFF2-40B4-BE49-F238E27FC236}">
                <a16:creationId xmlns:a16="http://schemas.microsoft.com/office/drawing/2014/main" id="{10F736A0-F0BA-6214-D29B-BA2F5F8E2B4A}"/>
              </a:ext>
            </a:extLst>
          </p:cNvPr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006B3F"/>
          </a:solidFill>
          <a:ln w="12700">
            <a:solidFill>
              <a:srgbClr val="006B3F">
                <a:alpha val="0"/>
              </a:srgbClr>
            </a:solidFill>
            <a:prstDash val="solid"/>
          </a:ln>
        </p:spPr>
      </p:sp>
      <p:sp>
        <p:nvSpPr>
          <p:cNvPr id="7" name="Shape 1">
            <a:extLst>
              <a:ext uri="{FF2B5EF4-FFF2-40B4-BE49-F238E27FC236}">
                <a16:creationId xmlns:a16="http://schemas.microsoft.com/office/drawing/2014/main" id="{560D9F7C-C39D-2A91-4754-53327DE9B5DF}"/>
              </a:ext>
            </a:extLst>
          </p:cNvPr>
          <p:cNvSpPr/>
          <p:nvPr/>
        </p:nvSpPr>
        <p:spPr>
          <a:xfrm>
            <a:off x="201168" y="0"/>
            <a:ext cx="73152" cy="685800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>
                <a:alpha val="0"/>
              </a:srgbClr>
            </a:solidFill>
            <a:prstDash val="solid"/>
          </a:ln>
        </p:spPr>
      </p:sp>
      <p:pic>
        <p:nvPicPr>
          <p:cNvPr id="8" name="Image 0" descr="/mnt/data/unmul-20260408145731-e033c2.png">
            <a:extLst>
              <a:ext uri="{FF2B5EF4-FFF2-40B4-BE49-F238E27FC236}">
                <a16:creationId xmlns:a16="http://schemas.microsoft.com/office/drawing/2014/main" id="{E03D872F-7A1A-774A-A2C3-3ECCC8CEF5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488" y="164592"/>
            <a:ext cx="411480" cy="411480"/>
          </a:xfrm>
          <a:prstGeom prst="rect">
            <a:avLst/>
          </a:prstGeom>
        </p:spPr>
      </p:pic>
      <p:sp>
        <p:nvSpPr>
          <p:cNvPr id="9" name="Text 2">
            <a:extLst>
              <a:ext uri="{FF2B5EF4-FFF2-40B4-BE49-F238E27FC236}">
                <a16:creationId xmlns:a16="http://schemas.microsoft.com/office/drawing/2014/main" id="{AA14C126-AC77-0413-4AD7-E1EA1F1B74E5}"/>
              </a:ext>
            </a:extLst>
          </p:cNvPr>
          <p:cNvSpPr/>
          <p:nvPr/>
        </p:nvSpPr>
        <p:spPr>
          <a:xfrm>
            <a:off x="1020318" y="274320"/>
            <a:ext cx="5075682" cy="2103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rgbClr val="12352D"/>
                </a:solidFill>
              </a:rPr>
              <a:t>RAPAT TERBUKA SENAT UNIVERSITAS MULAWARMAN</a:t>
            </a:r>
            <a:endParaRPr lang="en-US" sz="1400" dirty="0"/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B313817C-60ED-7AE5-AE34-9FABE3707A50}"/>
              </a:ext>
            </a:extLst>
          </p:cNvPr>
          <p:cNvSpPr/>
          <p:nvPr/>
        </p:nvSpPr>
        <p:spPr>
          <a:xfrm>
            <a:off x="685800" y="6446520"/>
            <a:ext cx="6949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620" dirty="0">
                <a:solidFill>
                  <a:srgbClr val="64748B"/>
                </a:solidFill>
              </a:rPr>
              <a:t>Penyampaian Visi, Misi dan Program Kerja Bakal Calon Rektor • </a:t>
            </a:r>
            <a:r>
              <a:rPr lang="en-US" sz="620" dirty="0" err="1">
                <a:solidFill>
                  <a:srgbClr val="64748B"/>
                </a:solidFill>
              </a:rPr>
              <a:t>Rapat</a:t>
            </a:r>
            <a:r>
              <a:rPr lang="en-US" sz="620" dirty="0">
                <a:solidFill>
                  <a:srgbClr val="64748B"/>
                </a:solidFill>
              </a:rPr>
              <a:t> Terbuka Senat</a:t>
            </a:r>
            <a:endParaRPr lang="en-US" sz="620" dirty="0"/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369E06C0-DC44-26EC-A8DF-D8900821E083}"/>
              </a:ext>
            </a:extLst>
          </p:cNvPr>
          <p:cNvSpPr/>
          <p:nvPr/>
        </p:nvSpPr>
        <p:spPr>
          <a:xfrm>
            <a:off x="9189720" y="6446520"/>
            <a:ext cx="235915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20" dirty="0">
                <a:solidFill>
                  <a:srgbClr val="64748B"/>
                </a:solidFill>
              </a:rPr>
              <a:t>Universitas Mulawarman</a:t>
            </a:r>
            <a:endParaRPr lang="en-US" sz="620" dirty="0"/>
          </a:p>
        </p:txBody>
      </p:sp>
    </p:spTree>
    <p:extLst>
      <p:ext uri="{BB962C8B-B14F-4D97-AF65-F5344CB8AC3E}">
        <p14:creationId xmlns:p14="http://schemas.microsoft.com/office/powerpoint/2010/main" val="12781861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70872-BC2D-FEDA-AA06-8C240C1C3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6;p20">
            <a:extLst>
              <a:ext uri="{FF2B5EF4-FFF2-40B4-BE49-F238E27FC236}">
                <a16:creationId xmlns:a16="http://schemas.microsoft.com/office/drawing/2014/main" id="{698DDE16-D056-8FFB-AE56-393D15F144D5}"/>
              </a:ext>
            </a:extLst>
          </p:cNvPr>
          <p:cNvSpPr txBox="1"/>
          <p:nvPr/>
        </p:nvSpPr>
        <p:spPr>
          <a:xfrm>
            <a:off x="590550" y="792881"/>
            <a:ext cx="11601450" cy="530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dirty="0">
                <a:solidFill>
                  <a:srgbClr val="0A4D2E"/>
                </a:solidFill>
                <a:latin typeface="Merriweather"/>
                <a:ea typeface="Merriweather"/>
                <a:cs typeface="Merriweather"/>
                <a:sym typeface="Merriweather"/>
              </a:rPr>
              <a:t>M</a:t>
            </a:r>
            <a:r>
              <a:rPr lang="en-US" sz="3450" b="1" i="0" u="none" strike="noStrike" cap="none" dirty="0">
                <a:solidFill>
                  <a:srgbClr val="0A4D2E"/>
                </a:solidFill>
                <a:latin typeface="Merriweather"/>
                <a:ea typeface="Merriweather"/>
                <a:cs typeface="Merriweather"/>
                <a:sym typeface="Merriweather"/>
              </a:rPr>
              <a:t>isi dan Program (4)</a:t>
            </a:r>
            <a:endParaRPr dirty="0"/>
          </a:p>
        </p:txBody>
      </p:sp>
      <p:pic>
        <p:nvPicPr>
          <p:cNvPr id="6" name="Google Shape;206;p20" descr="image.png">
            <a:extLst>
              <a:ext uri="{FF2B5EF4-FFF2-40B4-BE49-F238E27FC236}">
                <a16:creationId xmlns:a16="http://schemas.microsoft.com/office/drawing/2014/main" id="{D474100D-B3AD-4ADC-C1B5-FAAA89BB26A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91500" y="1684641"/>
            <a:ext cx="3429000" cy="3908821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214;p20">
            <a:extLst>
              <a:ext uri="{FF2B5EF4-FFF2-40B4-BE49-F238E27FC236}">
                <a16:creationId xmlns:a16="http://schemas.microsoft.com/office/drawing/2014/main" id="{90E9F94C-6D9E-CED9-02C5-597F2393D294}"/>
              </a:ext>
            </a:extLst>
          </p:cNvPr>
          <p:cNvSpPr txBox="1"/>
          <p:nvPr/>
        </p:nvSpPr>
        <p:spPr>
          <a:xfrm>
            <a:off x="571500" y="5057345"/>
            <a:ext cx="461323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lvl="0" indent="-457200">
              <a:buFont typeface="+mj-lt"/>
              <a:buAutoNum type="arabicPeriod" startAt="4"/>
            </a:pPr>
            <a:r>
              <a:rPr lang="en-US" sz="2000" b="1" dirty="0" err="1">
                <a:solidFill>
                  <a:srgbClr val="0A4D2E"/>
                </a:solidFill>
                <a:latin typeface="Merriweather" panose="00000500000000000000" pitchFamily="2" charset="0"/>
              </a:rPr>
              <a:t>Peningkatan</a:t>
            </a:r>
            <a:r>
              <a:rPr lang="en-US" sz="2000" b="1" dirty="0">
                <a:solidFill>
                  <a:srgbClr val="0A4D2E"/>
                </a:solidFill>
                <a:latin typeface="Merriweather" panose="00000500000000000000" pitchFamily="2" charset="0"/>
              </a:rPr>
              <a:t> Mutu </a:t>
            </a:r>
            <a:r>
              <a:rPr lang="en-US" sz="2000" b="1" dirty="0" err="1">
                <a:solidFill>
                  <a:srgbClr val="0A4D2E"/>
                </a:solidFill>
                <a:latin typeface="Merriweather" panose="00000500000000000000" pitchFamily="2" charset="0"/>
              </a:rPr>
              <a:t>Manajemen</a:t>
            </a:r>
            <a:r>
              <a:rPr lang="en-US" sz="2000" b="1" dirty="0">
                <a:solidFill>
                  <a:srgbClr val="0A4D2E"/>
                </a:solidFill>
                <a:latin typeface="Merriweather" panose="00000500000000000000" pitchFamily="2" charset="0"/>
              </a:rPr>
              <a:t>.</a:t>
            </a:r>
            <a:endParaRPr sz="2000" b="1" dirty="0">
              <a:solidFill>
                <a:srgbClr val="0A4D2E"/>
              </a:solidFill>
              <a:latin typeface="Merriweather" panose="00000500000000000000" pitchFamily="2" charset="0"/>
            </a:endParaRPr>
          </a:p>
        </p:txBody>
      </p:sp>
      <p:sp>
        <p:nvSpPr>
          <p:cNvPr id="15" name="Google Shape;215;p20">
            <a:extLst>
              <a:ext uri="{FF2B5EF4-FFF2-40B4-BE49-F238E27FC236}">
                <a16:creationId xmlns:a16="http://schemas.microsoft.com/office/drawing/2014/main" id="{1D0250F6-FEDB-82B6-5CBF-1DE03A653AF0}"/>
              </a:ext>
            </a:extLst>
          </p:cNvPr>
          <p:cNvSpPr txBox="1"/>
          <p:nvPr/>
        </p:nvSpPr>
        <p:spPr>
          <a:xfrm>
            <a:off x="5465852" y="1074940"/>
            <a:ext cx="6513816" cy="5924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2900" lvl="0" indent="-342900">
              <a:lnSpc>
                <a:spcPts val="3200"/>
              </a:lnSpc>
              <a:buFont typeface="+mj-lt"/>
              <a:buAutoNum type="arabicPeriod"/>
            </a:pPr>
            <a:r>
              <a:rPr lang="en-US" sz="2000" dirty="0" err="1">
                <a:latin typeface="Merriweather" panose="00000500000000000000" pitchFamily="2" charset="0"/>
              </a:rPr>
              <a:t>Penyiapan</a:t>
            </a:r>
            <a:r>
              <a:rPr lang="en-US" sz="2000" dirty="0">
                <a:latin typeface="Merriweather" panose="00000500000000000000" pitchFamily="2" charset="0"/>
              </a:rPr>
              <a:t> </a:t>
            </a:r>
            <a:r>
              <a:rPr lang="en-US" sz="2000" dirty="0" err="1">
                <a:latin typeface="Merriweather" panose="00000500000000000000" pitchFamily="2" charset="0"/>
              </a:rPr>
              <a:t>Standar</a:t>
            </a:r>
            <a:r>
              <a:rPr lang="en-US" sz="2000" dirty="0">
                <a:latin typeface="Merriweather" panose="00000500000000000000" pitchFamily="2" charset="0"/>
              </a:rPr>
              <a:t> </a:t>
            </a:r>
            <a:r>
              <a:rPr lang="en-US" sz="2000" dirty="0" err="1">
                <a:latin typeface="Merriweather" panose="00000500000000000000" pitchFamily="2" charset="0"/>
              </a:rPr>
              <a:t>Operasional</a:t>
            </a:r>
            <a:r>
              <a:rPr lang="en-US" sz="2000" dirty="0">
                <a:latin typeface="Merriweather" panose="00000500000000000000" pitchFamily="2" charset="0"/>
              </a:rPr>
              <a:t> </a:t>
            </a:r>
            <a:r>
              <a:rPr lang="en-US" sz="2000" dirty="0" err="1">
                <a:latin typeface="Merriweather" panose="00000500000000000000" pitchFamily="2" charset="0"/>
              </a:rPr>
              <a:t>Prosedur</a:t>
            </a:r>
            <a:r>
              <a:rPr lang="en-US" sz="2000" dirty="0">
                <a:latin typeface="Merriweather" panose="00000500000000000000" pitchFamily="2" charset="0"/>
              </a:rPr>
              <a:t> </a:t>
            </a:r>
            <a:r>
              <a:rPr lang="en-US" sz="2000" dirty="0" err="1">
                <a:latin typeface="Merriweather" panose="00000500000000000000" pitchFamily="2" charset="0"/>
              </a:rPr>
              <a:t>secara</a:t>
            </a:r>
            <a:r>
              <a:rPr lang="en-US" sz="2000" dirty="0">
                <a:latin typeface="Merriweather" panose="00000500000000000000" pitchFamily="2" charset="0"/>
              </a:rPr>
              <a:t> </a:t>
            </a:r>
            <a:r>
              <a:rPr lang="en-US" sz="2000" dirty="0" err="1">
                <a:latin typeface="Merriweather" panose="00000500000000000000" pitchFamily="2" charset="0"/>
              </a:rPr>
              <a:t>menyeluruh</a:t>
            </a:r>
            <a:r>
              <a:rPr lang="en-US" sz="2000" dirty="0">
                <a:latin typeface="Merriweather" panose="00000500000000000000" pitchFamily="2" charset="0"/>
              </a:rPr>
              <a:t> </a:t>
            </a:r>
            <a:r>
              <a:rPr lang="en-US" sz="2000" dirty="0" err="1">
                <a:latin typeface="Merriweather" panose="00000500000000000000" pitchFamily="2" charset="0"/>
              </a:rPr>
              <a:t>dari</a:t>
            </a:r>
            <a:r>
              <a:rPr lang="en-US" sz="2000" dirty="0">
                <a:latin typeface="Merriweather" panose="00000500000000000000" pitchFamily="2" charset="0"/>
              </a:rPr>
              <a:t> Tingkat unit </a:t>
            </a:r>
            <a:r>
              <a:rPr lang="en-US" sz="2000" dirty="0" err="1">
                <a:latin typeface="Merriweather" panose="00000500000000000000" pitchFamily="2" charset="0"/>
              </a:rPr>
              <a:t>sampai</a:t>
            </a:r>
            <a:r>
              <a:rPr lang="en-US" sz="2000" dirty="0">
                <a:latin typeface="Merriweather" panose="00000500000000000000" pitchFamily="2" charset="0"/>
              </a:rPr>
              <a:t> Universitas.</a:t>
            </a:r>
          </a:p>
          <a:p>
            <a:pPr marL="342900" lvl="0" indent="-342900">
              <a:lnSpc>
                <a:spcPts val="3200"/>
              </a:lnSpc>
              <a:buFont typeface="+mj-lt"/>
              <a:buAutoNum type="arabicPeriod"/>
            </a:pPr>
            <a:r>
              <a:rPr lang="nn-NO" sz="2000" dirty="0">
                <a:latin typeface="Merriweather" panose="00000500000000000000" pitchFamily="2" charset="0"/>
              </a:rPr>
              <a:t>Transparansi dan tata kelola keuangan yang akuntabel.</a:t>
            </a:r>
          </a:p>
          <a:p>
            <a:pPr marL="342900" indent="-342900">
              <a:lnSpc>
                <a:spcPts val="3200"/>
              </a:lnSpc>
              <a:buFont typeface="+mj-lt"/>
              <a:buAutoNum type="arabicPeriod"/>
            </a:pPr>
            <a:r>
              <a:rPr lang="nn-NO" sz="2000" dirty="0">
                <a:latin typeface="Merriweather" panose="00000500000000000000" pitchFamily="2" charset="0"/>
              </a:rPr>
              <a:t>Integrasi dan akurasi pengelolaan data institusi (Big Data).</a:t>
            </a:r>
            <a:endParaRPr lang="en-US" sz="2000" dirty="0">
              <a:latin typeface="Merriweather" panose="00000500000000000000" pitchFamily="2" charset="0"/>
            </a:endParaRPr>
          </a:p>
          <a:p>
            <a:pPr marL="342900" lvl="0" indent="-342900">
              <a:lnSpc>
                <a:spcPts val="3200"/>
              </a:lnSpc>
              <a:buFont typeface="+mj-lt"/>
              <a:buAutoNum type="arabicPeriod"/>
            </a:pPr>
            <a:r>
              <a:rPr lang="fi-FI" sz="2000" dirty="0">
                <a:latin typeface="Merriweather" panose="00000500000000000000" pitchFamily="2" charset="0"/>
              </a:rPr>
              <a:t>Optimalisasi dan Transparansi tata kelola aset kampus.</a:t>
            </a:r>
            <a:endParaRPr lang="en-US" sz="2000" dirty="0">
              <a:latin typeface="Merriweather" panose="00000500000000000000" pitchFamily="2" charset="0"/>
            </a:endParaRPr>
          </a:p>
          <a:p>
            <a:pPr marL="342900" indent="-342900">
              <a:lnSpc>
                <a:spcPts val="3200"/>
              </a:lnSpc>
              <a:buFont typeface="+mj-lt"/>
              <a:buAutoNum type="arabicPeriod"/>
            </a:pPr>
            <a:r>
              <a:rPr lang="en-US" sz="2000" dirty="0">
                <a:latin typeface="Merriweather" panose="00000500000000000000" pitchFamily="2" charset="0"/>
              </a:rPr>
              <a:t>Monitoring, </a:t>
            </a:r>
            <a:r>
              <a:rPr lang="en-US" sz="2000" dirty="0" err="1">
                <a:latin typeface="Merriweather" panose="00000500000000000000" pitchFamily="2" charset="0"/>
              </a:rPr>
              <a:t>evaluasi</a:t>
            </a:r>
            <a:r>
              <a:rPr lang="en-US" sz="2000" dirty="0">
                <a:latin typeface="Merriweather" panose="00000500000000000000" pitchFamily="2" charset="0"/>
              </a:rPr>
              <a:t>, </a:t>
            </a:r>
            <a:r>
              <a:rPr lang="en-US" sz="2000" i="1" dirty="0">
                <a:latin typeface="Merriweather" panose="00000500000000000000" pitchFamily="2" charset="0"/>
              </a:rPr>
              <a:t>feedback</a:t>
            </a:r>
            <a:r>
              <a:rPr lang="en-US" sz="2000" dirty="0">
                <a:latin typeface="Merriweather" panose="00000500000000000000" pitchFamily="2" charset="0"/>
              </a:rPr>
              <a:t>, dan </a:t>
            </a:r>
            <a:r>
              <a:rPr lang="en-US" sz="2000" dirty="0" err="1">
                <a:latin typeface="Merriweather" panose="00000500000000000000" pitchFamily="2" charset="0"/>
              </a:rPr>
              <a:t>tindak</a:t>
            </a:r>
            <a:r>
              <a:rPr lang="en-US" sz="2000" dirty="0">
                <a:latin typeface="Merriweather" panose="00000500000000000000" pitchFamily="2" charset="0"/>
              </a:rPr>
              <a:t> </a:t>
            </a:r>
            <a:r>
              <a:rPr lang="en-US" sz="2000" dirty="0" err="1">
                <a:latin typeface="Merriweather" panose="00000500000000000000" pitchFamily="2" charset="0"/>
              </a:rPr>
              <a:t>lanjut</a:t>
            </a:r>
            <a:r>
              <a:rPr lang="en-US" sz="2000" dirty="0">
                <a:latin typeface="Merriweather" panose="00000500000000000000" pitchFamily="2" charset="0"/>
              </a:rPr>
              <a:t> </a:t>
            </a:r>
            <a:r>
              <a:rPr lang="en-US" sz="2000" dirty="0" err="1">
                <a:latin typeface="Merriweather" panose="00000500000000000000" pitchFamily="2" charset="0"/>
              </a:rPr>
              <a:t>perbaikan</a:t>
            </a:r>
            <a:r>
              <a:rPr lang="en-US" sz="2000" dirty="0">
                <a:latin typeface="Merriweather" panose="00000500000000000000" pitchFamily="2" charset="0"/>
              </a:rPr>
              <a:t> </a:t>
            </a:r>
            <a:r>
              <a:rPr lang="en-US" sz="2000" dirty="0" err="1">
                <a:latin typeface="Merriweather" panose="00000500000000000000" pitchFamily="2" charset="0"/>
              </a:rPr>
              <a:t>berkelanjutan</a:t>
            </a:r>
            <a:r>
              <a:rPr lang="en-US" sz="2000" dirty="0">
                <a:latin typeface="Merriweather" panose="00000500000000000000" pitchFamily="2" charset="0"/>
              </a:rPr>
              <a:t>.</a:t>
            </a:r>
          </a:p>
          <a:p>
            <a:pPr marL="342900" indent="-342900">
              <a:lnSpc>
                <a:spcPts val="3200"/>
              </a:lnSpc>
              <a:buFont typeface="+mj-lt"/>
              <a:buAutoNum type="arabicPeriod"/>
            </a:pPr>
            <a:r>
              <a:rPr lang="en-US" sz="2000" dirty="0" err="1">
                <a:latin typeface="Merriweather" panose="00000500000000000000" pitchFamily="2" charset="0"/>
              </a:rPr>
              <a:t>Rapat</a:t>
            </a:r>
            <a:r>
              <a:rPr lang="en-US" sz="2000" dirty="0">
                <a:latin typeface="Merriweather" panose="00000500000000000000" pitchFamily="2" charset="0"/>
              </a:rPr>
              <a:t> </a:t>
            </a:r>
            <a:r>
              <a:rPr lang="en-US" sz="2000" dirty="0" err="1">
                <a:latin typeface="Merriweather" panose="00000500000000000000" pitchFamily="2" charset="0"/>
              </a:rPr>
              <a:t>Tinjauan</a:t>
            </a:r>
            <a:r>
              <a:rPr lang="en-US" sz="2000" dirty="0">
                <a:latin typeface="Merriweather" panose="00000500000000000000" pitchFamily="2" charset="0"/>
              </a:rPr>
              <a:t> </a:t>
            </a:r>
            <a:r>
              <a:rPr lang="en-US" sz="2000" dirty="0" err="1">
                <a:latin typeface="Merriweather" panose="00000500000000000000" pitchFamily="2" charset="0"/>
              </a:rPr>
              <a:t>Managemen</a:t>
            </a:r>
            <a:r>
              <a:rPr lang="en-US" sz="2000" dirty="0">
                <a:latin typeface="Merriweather" panose="00000500000000000000" pitchFamily="2" charset="0"/>
              </a:rPr>
              <a:t> </a:t>
            </a:r>
            <a:r>
              <a:rPr lang="en-US" sz="2000" dirty="0" err="1">
                <a:latin typeface="Merriweather" panose="00000500000000000000" pitchFamily="2" charset="0"/>
              </a:rPr>
              <a:t>menyeluruh</a:t>
            </a:r>
            <a:r>
              <a:rPr lang="en-US" sz="2000" dirty="0">
                <a:latin typeface="Merriweather" panose="00000500000000000000" pitchFamily="2" charset="0"/>
              </a:rPr>
              <a:t> 2 kali </a:t>
            </a:r>
            <a:r>
              <a:rPr lang="en-US" sz="2000" dirty="0" err="1">
                <a:latin typeface="Merriweather" panose="00000500000000000000" pitchFamily="2" charset="0"/>
              </a:rPr>
              <a:t>dalam</a:t>
            </a:r>
            <a:r>
              <a:rPr lang="en-US" sz="2000" dirty="0">
                <a:latin typeface="Merriweather" panose="00000500000000000000" pitchFamily="2" charset="0"/>
              </a:rPr>
              <a:t> </a:t>
            </a:r>
            <a:r>
              <a:rPr lang="en-US" sz="2000" dirty="0" err="1">
                <a:latin typeface="Merriweather" panose="00000500000000000000" pitchFamily="2" charset="0"/>
              </a:rPr>
              <a:t>setahun</a:t>
            </a:r>
            <a:r>
              <a:rPr lang="en-US" sz="2000" dirty="0">
                <a:latin typeface="Merriweather" panose="00000500000000000000" pitchFamily="2" charset="0"/>
              </a:rPr>
              <a:t>.</a:t>
            </a:r>
          </a:p>
          <a:p>
            <a:pPr marL="342900" lvl="0" indent="-342900">
              <a:lnSpc>
                <a:spcPts val="3200"/>
              </a:lnSpc>
              <a:buFont typeface="+mj-lt"/>
              <a:buAutoNum type="arabicPeriod"/>
            </a:pPr>
            <a:endParaRPr sz="3200" dirty="0">
              <a:latin typeface="Merriweather" panose="00000500000000000000" pitchFamily="2" charset="0"/>
            </a:endParaRPr>
          </a:p>
        </p:txBody>
      </p:sp>
      <p:pic>
        <p:nvPicPr>
          <p:cNvPr id="4098" name="Picture 2" descr="Sistem Manajemen Terintegrasi (Mutu, K3, dan Lingkungan) Berdasarkan ISO  9001; ISO 45001; dan ISO 14001 - Synergy Solusi Group">
            <a:extLst>
              <a:ext uri="{FF2B5EF4-FFF2-40B4-BE49-F238E27FC236}">
                <a16:creationId xmlns:a16="http://schemas.microsoft.com/office/drawing/2014/main" id="{BE32405D-825E-CD9D-855F-E22062887D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318" y="1930550"/>
            <a:ext cx="4849973" cy="2779204"/>
          </a:xfrm>
          <a:prstGeom prst="round2Same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D69D312-C83A-C4BB-8240-98CD51A5E8E8}"/>
              </a:ext>
            </a:extLst>
          </p:cNvPr>
          <p:cNvSpPr txBox="1"/>
          <p:nvPr/>
        </p:nvSpPr>
        <p:spPr>
          <a:xfrm>
            <a:off x="3285698" y="4745050"/>
            <a:ext cx="21098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source image: google image</a:t>
            </a:r>
            <a:endParaRPr lang="en-US" sz="12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Shape 0">
            <a:extLst>
              <a:ext uri="{FF2B5EF4-FFF2-40B4-BE49-F238E27FC236}">
                <a16:creationId xmlns:a16="http://schemas.microsoft.com/office/drawing/2014/main" id="{38F1C65B-2E55-721D-D1A6-3192AFA65D49}"/>
              </a:ext>
            </a:extLst>
          </p:cNvPr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006B3F"/>
          </a:solidFill>
          <a:ln w="12700">
            <a:solidFill>
              <a:srgbClr val="006B3F">
                <a:alpha val="0"/>
              </a:srgbClr>
            </a:solidFill>
            <a:prstDash val="solid"/>
          </a:ln>
        </p:spPr>
      </p:sp>
      <p:sp>
        <p:nvSpPr>
          <p:cNvPr id="5" name="Shape 1">
            <a:extLst>
              <a:ext uri="{FF2B5EF4-FFF2-40B4-BE49-F238E27FC236}">
                <a16:creationId xmlns:a16="http://schemas.microsoft.com/office/drawing/2014/main" id="{07DD87EE-0CB6-B956-1864-C8A2C3849B82}"/>
              </a:ext>
            </a:extLst>
          </p:cNvPr>
          <p:cNvSpPr/>
          <p:nvPr/>
        </p:nvSpPr>
        <p:spPr>
          <a:xfrm>
            <a:off x="201168" y="0"/>
            <a:ext cx="73152" cy="685800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>
                <a:alpha val="0"/>
              </a:srgbClr>
            </a:solidFill>
            <a:prstDash val="solid"/>
          </a:ln>
        </p:spPr>
      </p:sp>
      <p:pic>
        <p:nvPicPr>
          <p:cNvPr id="7" name="Image 0" descr="/mnt/data/unmul-20260408145731-e033c2.png">
            <a:extLst>
              <a:ext uri="{FF2B5EF4-FFF2-40B4-BE49-F238E27FC236}">
                <a16:creationId xmlns:a16="http://schemas.microsoft.com/office/drawing/2014/main" id="{8987796F-860C-99EB-2FE5-557C3BBE19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488" y="164592"/>
            <a:ext cx="411480" cy="411480"/>
          </a:xfrm>
          <a:prstGeom prst="rect">
            <a:avLst/>
          </a:prstGeom>
        </p:spPr>
      </p:pic>
      <p:sp>
        <p:nvSpPr>
          <p:cNvPr id="8" name="Text 2">
            <a:extLst>
              <a:ext uri="{FF2B5EF4-FFF2-40B4-BE49-F238E27FC236}">
                <a16:creationId xmlns:a16="http://schemas.microsoft.com/office/drawing/2014/main" id="{A66C21BE-C468-2EC2-F571-5D3919E95387}"/>
              </a:ext>
            </a:extLst>
          </p:cNvPr>
          <p:cNvSpPr/>
          <p:nvPr/>
        </p:nvSpPr>
        <p:spPr>
          <a:xfrm>
            <a:off x="1020318" y="274320"/>
            <a:ext cx="5075682" cy="2103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rgbClr val="12352D"/>
                </a:solidFill>
              </a:rPr>
              <a:t>RAPAT TERBUKA SENAT UNIVERSITAS MULAWARMAN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9011845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FDECD5-4185-92E6-2EA5-5B202C62B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6;p20">
            <a:extLst>
              <a:ext uri="{FF2B5EF4-FFF2-40B4-BE49-F238E27FC236}">
                <a16:creationId xmlns:a16="http://schemas.microsoft.com/office/drawing/2014/main" id="{200B490D-FAE5-B823-66A2-C680B4908B93}"/>
              </a:ext>
            </a:extLst>
          </p:cNvPr>
          <p:cNvSpPr txBox="1"/>
          <p:nvPr/>
        </p:nvSpPr>
        <p:spPr>
          <a:xfrm>
            <a:off x="590550" y="802508"/>
            <a:ext cx="11601450" cy="530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dirty="0">
                <a:solidFill>
                  <a:srgbClr val="0A4D2E"/>
                </a:solidFill>
                <a:latin typeface="Merriweather"/>
                <a:ea typeface="Merriweather"/>
                <a:cs typeface="Merriweather"/>
                <a:sym typeface="Merriweather"/>
              </a:rPr>
              <a:t>M</a:t>
            </a:r>
            <a:r>
              <a:rPr lang="en-US" sz="3450" b="1" i="0" u="none" strike="noStrike" cap="none" dirty="0">
                <a:solidFill>
                  <a:srgbClr val="0A4D2E"/>
                </a:solidFill>
                <a:latin typeface="Merriweather"/>
                <a:ea typeface="Merriweather"/>
                <a:cs typeface="Merriweather"/>
                <a:sym typeface="Merriweather"/>
              </a:rPr>
              <a:t>isi dan Program (5)</a:t>
            </a:r>
            <a:endParaRPr dirty="0"/>
          </a:p>
        </p:txBody>
      </p:sp>
      <p:pic>
        <p:nvPicPr>
          <p:cNvPr id="4" name="Google Shape;204;p20" descr="image.png">
            <a:extLst>
              <a:ext uri="{FF2B5EF4-FFF2-40B4-BE49-F238E27FC236}">
                <a16:creationId xmlns:a16="http://schemas.microsoft.com/office/drawing/2014/main" id="{4A783246-F447-91E5-4B0C-D295F6750BF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1684641"/>
            <a:ext cx="3429000" cy="3908821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214;p20">
            <a:extLst>
              <a:ext uri="{FF2B5EF4-FFF2-40B4-BE49-F238E27FC236}">
                <a16:creationId xmlns:a16="http://schemas.microsoft.com/office/drawing/2014/main" id="{933FE534-7519-5112-C9EF-23E8AAB4C0CA}"/>
              </a:ext>
            </a:extLst>
          </p:cNvPr>
          <p:cNvSpPr txBox="1"/>
          <p:nvPr/>
        </p:nvSpPr>
        <p:spPr>
          <a:xfrm>
            <a:off x="659776" y="4557806"/>
            <a:ext cx="4613230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lvl="0" indent="-457200">
              <a:buFont typeface="+mj-lt"/>
              <a:buAutoNum type="arabicPeriod" startAt="5"/>
            </a:pPr>
            <a:r>
              <a:rPr lang="en-US" sz="2000" dirty="0" err="1">
                <a:solidFill>
                  <a:srgbClr val="0A4D2E"/>
                </a:solidFill>
                <a:latin typeface="Merriweather" panose="00000500000000000000" pitchFamily="2" charset="0"/>
              </a:rPr>
              <a:t>Peningkatan</a:t>
            </a:r>
            <a:r>
              <a:rPr lang="en-US" sz="2000" dirty="0">
                <a:solidFill>
                  <a:srgbClr val="0A4D2E"/>
                </a:solidFill>
                <a:latin typeface="Merriweather" panose="00000500000000000000" pitchFamily="2" charset="0"/>
              </a:rPr>
              <a:t> </a:t>
            </a:r>
            <a:r>
              <a:rPr lang="en-US" sz="2000" dirty="0" err="1">
                <a:solidFill>
                  <a:srgbClr val="0A4D2E"/>
                </a:solidFill>
                <a:latin typeface="Merriweather" panose="00000500000000000000" pitchFamily="2" charset="0"/>
              </a:rPr>
              <a:t>Kesejahteraan</a:t>
            </a:r>
            <a:r>
              <a:rPr lang="en-US" sz="2000" dirty="0">
                <a:solidFill>
                  <a:srgbClr val="0A4D2E"/>
                </a:solidFill>
                <a:latin typeface="Merriweather" panose="00000500000000000000" pitchFamily="2" charset="0"/>
              </a:rPr>
              <a:t> Masyarakat UNMUL.</a:t>
            </a:r>
            <a:endParaRPr sz="2000" dirty="0">
              <a:solidFill>
                <a:srgbClr val="0A4D2E"/>
              </a:solidFill>
              <a:latin typeface="Merriweather" panose="00000500000000000000" pitchFamily="2" charset="0"/>
            </a:endParaRPr>
          </a:p>
        </p:txBody>
      </p:sp>
      <p:sp>
        <p:nvSpPr>
          <p:cNvPr id="15" name="Google Shape;215;p20">
            <a:extLst>
              <a:ext uri="{FF2B5EF4-FFF2-40B4-BE49-F238E27FC236}">
                <a16:creationId xmlns:a16="http://schemas.microsoft.com/office/drawing/2014/main" id="{63C489D0-2024-D007-5279-F5AD25F9D6EC}"/>
              </a:ext>
            </a:extLst>
          </p:cNvPr>
          <p:cNvSpPr txBox="1"/>
          <p:nvPr/>
        </p:nvSpPr>
        <p:spPr>
          <a:xfrm>
            <a:off x="5849554" y="1468882"/>
            <a:ext cx="5476420" cy="2077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n-US" dirty="0" err="1">
                <a:latin typeface="Merriweather" panose="00000500000000000000" pitchFamily="2" charset="0"/>
              </a:rPr>
              <a:t>Restrukturisasi</a:t>
            </a:r>
            <a:r>
              <a:rPr lang="en-US" dirty="0">
                <a:latin typeface="Merriweather" panose="00000500000000000000" pitchFamily="2" charset="0"/>
              </a:rPr>
              <a:t> dan </a:t>
            </a:r>
            <a:r>
              <a:rPr lang="en-US" dirty="0" err="1">
                <a:latin typeface="Merriweather" panose="00000500000000000000" pitchFamily="2" charset="0"/>
              </a:rPr>
              <a:t>keadilan</a:t>
            </a:r>
            <a:r>
              <a:rPr lang="en-US" dirty="0">
                <a:latin typeface="Merriweather" panose="00000500000000000000" pitchFamily="2" charset="0"/>
              </a:rPr>
              <a:t> </a:t>
            </a:r>
            <a:r>
              <a:rPr lang="en-US" dirty="0" err="1">
                <a:latin typeface="Merriweather" panose="00000500000000000000" pitchFamily="2" charset="0"/>
              </a:rPr>
              <a:t>sistem</a:t>
            </a:r>
            <a:r>
              <a:rPr lang="en-US" dirty="0">
                <a:latin typeface="Merriweather" panose="00000500000000000000" pitchFamily="2" charset="0"/>
              </a:rPr>
              <a:t> </a:t>
            </a:r>
            <a:r>
              <a:rPr lang="en-US" dirty="0" err="1">
                <a:latin typeface="Merriweather" panose="00000500000000000000" pitchFamily="2" charset="0"/>
              </a:rPr>
              <a:t>remunerasi</a:t>
            </a:r>
            <a:r>
              <a:rPr lang="en-US" dirty="0">
                <a:latin typeface="Merriweather" panose="00000500000000000000" pitchFamily="2" charset="0"/>
              </a:rPr>
              <a:t>.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n-US" dirty="0" err="1">
                <a:latin typeface="Merriweather" panose="00000500000000000000" pitchFamily="2" charset="0"/>
              </a:rPr>
              <a:t>Peningkatan</a:t>
            </a:r>
            <a:r>
              <a:rPr lang="en-US" dirty="0">
                <a:latin typeface="Merriweather" panose="00000500000000000000" pitchFamily="2" charset="0"/>
              </a:rPr>
              <a:t> </a:t>
            </a:r>
            <a:r>
              <a:rPr lang="en-US" dirty="0" err="1">
                <a:latin typeface="Merriweather" panose="00000500000000000000" pitchFamily="2" charset="0"/>
              </a:rPr>
              <a:t>kesejahteraan</a:t>
            </a:r>
            <a:r>
              <a:rPr lang="en-US" dirty="0">
                <a:latin typeface="Merriweather" panose="00000500000000000000" pitchFamily="2" charset="0"/>
              </a:rPr>
              <a:t> </a:t>
            </a:r>
            <a:r>
              <a:rPr lang="en-US" dirty="0" err="1">
                <a:latin typeface="Merriweather" panose="00000500000000000000" pitchFamily="2" charset="0"/>
              </a:rPr>
              <a:t>berbasis</a:t>
            </a:r>
            <a:r>
              <a:rPr lang="en-US" dirty="0">
                <a:latin typeface="Merriweather" panose="00000500000000000000" pitchFamily="2" charset="0"/>
              </a:rPr>
              <a:t> </a:t>
            </a:r>
            <a:r>
              <a:rPr lang="en-US" dirty="0" err="1">
                <a:latin typeface="Merriweather" panose="00000500000000000000" pitchFamily="2" charset="0"/>
              </a:rPr>
              <a:t>kinerja</a:t>
            </a:r>
            <a:r>
              <a:rPr lang="en-US" dirty="0">
                <a:latin typeface="Merriweather" panose="00000500000000000000" pitchFamily="2" charset="0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it-IT" dirty="0">
                <a:latin typeface="Merriweather" panose="00000500000000000000" pitchFamily="2" charset="0"/>
              </a:rPr>
              <a:t>Diversifikasi sumber pendanaan (</a:t>
            </a:r>
            <a:r>
              <a:rPr lang="it-IT" i="1" dirty="0">
                <a:latin typeface="Merriweather" panose="00000500000000000000" pitchFamily="2" charset="0"/>
              </a:rPr>
              <a:t>income generating</a:t>
            </a:r>
            <a:r>
              <a:rPr lang="it-IT" dirty="0">
                <a:latin typeface="Merriweather" panose="00000500000000000000" pitchFamily="2" charset="0"/>
              </a:rPr>
              <a:t>).</a:t>
            </a:r>
            <a:endParaRPr sz="2800" dirty="0">
              <a:latin typeface="Merriweather" panose="000005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D3D18D-8713-696D-390D-BB7302C81C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12667"/>
          <a:stretch>
            <a:fillRect/>
          </a:stretch>
        </p:blipFill>
        <p:spPr>
          <a:xfrm>
            <a:off x="659776" y="1479982"/>
            <a:ext cx="4761864" cy="2726258"/>
          </a:xfrm>
          <a:prstGeom prst="round2Same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590E49B-B07E-FCBA-101D-B020EAE03331}"/>
              </a:ext>
            </a:extLst>
          </p:cNvPr>
          <p:cNvSpPr txBox="1"/>
          <p:nvPr/>
        </p:nvSpPr>
        <p:spPr>
          <a:xfrm>
            <a:off x="3311767" y="4206240"/>
            <a:ext cx="21098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rPr>
              <a:t>source image: google image</a:t>
            </a:r>
            <a:endParaRPr lang="en-US" sz="12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Shape 0">
            <a:extLst>
              <a:ext uri="{FF2B5EF4-FFF2-40B4-BE49-F238E27FC236}">
                <a16:creationId xmlns:a16="http://schemas.microsoft.com/office/drawing/2014/main" id="{5420B133-4295-EF2A-C8E3-BB01C49BDF30}"/>
              </a:ext>
            </a:extLst>
          </p:cNvPr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006B3F"/>
          </a:solidFill>
          <a:ln w="12700">
            <a:solidFill>
              <a:srgbClr val="006B3F">
                <a:alpha val="0"/>
              </a:srgbClr>
            </a:solidFill>
            <a:prstDash val="solid"/>
          </a:ln>
        </p:spPr>
      </p:sp>
      <p:sp>
        <p:nvSpPr>
          <p:cNvPr id="7" name="Shape 1">
            <a:extLst>
              <a:ext uri="{FF2B5EF4-FFF2-40B4-BE49-F238E27FC236}">
                <a16:creationId xmlns:a16="http://schemas.microsoft.com/office/drawing/2014/main" id="{D5E2440E-E86D-2341-FC10-5ECD11C0EAFB}"/>
              </a:ext>
            </a:extLst>
          </p:cNvPr>
          <p:cNvSpPr/>
          <p:nvPr/>
        </p:nvSpPr>
        <p:spPr>
          <a:xfrm>
            <a:off x="201168" y="0"/>
            <a:ext cx="73152" cy="685800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>
                <a:alpha val="0"/>
              </a:srgbClr>
            </a:solidFill>
            <a:prstDash val="solid"/>
          </a:ln>
        </p:spPr>
      </p:sp>
      <p:pic>
        <p:nvPicPr>
          <p:cNvPr id="8" name="Image 0" descr="/mnt/data/unmul-20260408145731-e033c2.png">
            <a:extLst>
              <a:ext uri="{FF2B5EF4-FFF2-40B4-BE49-F238E27FC236}">
                <a16:creationId xmlns:a16="http://schemas.microsoft.com/office/drawing/2014/main" id="{27B5121E-0FDD-38D0-2B87-7D34F69E0B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488" y="164592"/>
            <a:ext cx="411480" cy="411480"/>
          </a:xfrm>
          <a:prstGeom prst="rect">
            <a:avLst/>
          </a:prstGeom>
        </p:spPr>
      </p:pic>
      <p:sp>
        <p:nvSpPr>
          <p:cNvPr id="9" name="Text 2">
            <a:extLst>
              <a:ext uri="{FF2B5EF4-FFF2-40B4-BE49-F238E27FC236}">
                <a16:creationId xmlns:a16="http://schemas.microsoft.com/office/drawing/2014/main" id="{DC03E42E-125F-925B-A8BC-CCEDF0138AEA}"/>
              </a:ext>
            </a:extLst>
          </p:cNvPr>
          <p:cNvSpPr/>
          <p:nvPr/>
        </p:nvSpPr>
        <p:spPr>
          <a:xfrm>
            <a:off x="1020318" y="274320"/>
            <a:ext cx="5075682" cy="2103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rgbClr val="12352D"/>
                </a:solidFill>
              </a:rPr>
              <a:t>RAPAT TERBUKA SENAT UNIVERSITAS MULAWARMAN</a:t>
            </a:r>
            <a:endParaRPr lang="en-US" sz="1400" dirty="0"/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3304807F-D108-18B4-99EE-AB48C5673162}"/>
              </a:ext>
            </a:extLst>
          </p:cNvPr>
          <p:cNvSpPr/>
          <p:nvPr/>
        </p:nvSpPr>
        <p:spPr>
          <a:xfrm>
            <a:off x="685800" y="6446520"/>
            <a:ext cx="6949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620" dirty="0">
                <a:solidFill>
                  <a:srgbClr val="64748B"/>
                </a:solidFill>
              </a:rPr>
              <a:t>Penyampaian Visi, Misi dan Program Kerja Bakal Calon Rektor • </a:t>
            </a:r>
            <a:r>
              <a:rPr lang="en-US" sz="620" dirty="0" err="1">
                <a:solidFill>
                  <a:srgbClr val="64748B"/>
                </a:solidFill>
              </a:rPr>
              <a:t>Rapat</a:t>
            </a:r>
            <a:r>
              <a:rPr lang="en-US" sz="620" dirty="0">
                <a:solidFill>
                  <a:srgbClr val="64748B"/>
                </a:solidFill>
              </a:rPr>
              <a:t> Terbuka Senat</a:t>
            </a:r>
            <a:endParaRPr lang="en-US" sz="620" dirty="0"/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EF273BE5-D759-D3E1-71C2-EC7F6FAF69FF}"/>
              </a:ext>
            </a:extLst>
          </p:cNvPr>
          <p:cNvSpPr/>
          <p:nvPr/>
        </p:nvSpPr>
        <p:spPr>
          <a:xfrm>
            <a:off x="9189720" y="6446520"/>
            <a:ext cx="235915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20" dirty="0">
                <a:solidFill>
                  <a:srgbClr val="64748B"/>
                </a:solidFill>
              </a:rPr>
              <a:t>Universitas Mulawarman</a:t>
            </a:r>
            <a:endParaRPr lang="en-US" sz="620" dirty="0"/>
          </a:p>
        </p:txBody>
      </p:sp>
    </p:spTree>
    <p:extLst>
      <p:ext uri="{BB962C8B-B14F-4D97-AF65-F5344CB8AC3E}">
        <p14:creationId xmlns:p14="http://schemas.microsoft.com/office/powerpoint/2010/main" val="5379654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F66355-FD48-37AF-6FBD-EB23672D3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6;p22">
            <a:extLst>
              <a:ext uri="{FF2B5EF4-FFF2-40B4-BE49-F238E27FC236}">
                <a16:creationId xmlns:a16="http://schemas.microsoft.com/office/drawing/2014/main" id="{5AFE7502-85F3-7AD2-C15C-EEB4B0588B8D}"/>
              </a:ext>
            </a:extLst>
          </p:cNvPr>
          <p:cNvSpPr txBox="1"/>
          <p:nvPr/>
        </p:nvSpPr>
        <p:spPr>
          <a:xfrm>
            <a:off x="590550" y="547386"/>
            <a:ext cx="11601450" cy="530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50" b="1" i="0" u="none" strike="noStrike" cap="none">
                <a:solidFill>
                  <a:srgbClr val="0A4D2E"/>
                </a:solidFill>
                <a:latin typeface="Merriweather"/>
                <a:ea typeface="Merriweather"/>
                <a:cs typeface="Merriweather"/>
                <a:sym typeface="Merriweather"/>
              </a:rPr>
              <a:t>Strategi Implementasi Program &amp; Kinerja</a:t>
            </a:r>
            <a:endParaRPr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492C008-2B32-6E67-5852-0C526F8DAC9E}"/>
              </a:ext>
            </a:extLst>
          </p:cNvPr>
          <p:cNvGrpSpPr/>
          <p:nvPr/>
        </p:nvGrpSpPr>
        <p:grpSpPr>
          <a:xfrm>
            <a:off x="590550" y="1116932"/>
            <a:ext cx="11193908" cy="5453563"/>
            <a:chOff x="571500" y="595312"/>
            <a:chExt cx="12077234" cy="6100855"/>
          </a:xfrm>
        </p:grpSpPr>
        <p:pic>
          <p:nvPicPr>
            <p:cNvPr id="4" name="Google Shape;240;p22" descr="image.png">
              <a:extLst>
                <a:ext uri="{FF2B5EF4-FFF2-40B4-BE49-F238E27FC236}">
                  <a16:creationId xmlns:a16="http://schemas.microsoft.com/office/drawing/2014/main" id="{F38719E9-8E17-3E04-DF07-BFAA6C4A7436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71500" y="595313"/>
              <a:ext cx="5610225" cy="610085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Google Shape;241;p22" descr="image.png">
              <a:extLst>
                <a:ext uri="{FF2B5EF4-FFF2-40B4-BE49-F238E27FC236}">
                  <a16:creationId xmlns:a16="http://schemas.microsoft.com/office/drawing/2014/main" id="{C0C36142-125A-B6F6-E5C7-FBBB3FDD5D66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381750" y="595312"/>
              <a:ext cx="5238750" cy="579714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Google Shape;242;p22">
              <a:extLst>
                <a:ext uri="{FF2B5EF4-FFF2-40B4-BE49-F238E27FC236}">
                  <a16:creationId xmlns:a16="http://schemas.microsoft.com/office/drawing/2014/main" id="{3B7B5795-7D0F-6AFF-6694-A5A522041E3D}"/>
                </a:ext>
              </a:extLst>
            </p:cNvPr>
            <p:cNvSpPr txBox="1"/>
            <p:nvPr/>
          </p:nvSpPr>
          <p:spPr>
            <a:xfrm>
              <a:off x="952500" y="1033462"/>
              <a:ext cx="4700587" cy="7746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4290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250" b="1" i="0" u="none" strike="noStrike" cap="none">
                  <a:solidFill>
                    <a:srgbClr val="0A4D2E"/>
                  </a:solidFill>
                  <a:latin typeface="Merriweather" panose="00000500000000000000" pitchFamily="2" charset="0"/>
                  <a:ea typeface="Merriweather"/>
                  <a:cs typeface="Merriweather"/>
                  <a:sym typeface="Merriweather"/>
                </a:rPr>
                <a:t>Strategi Implementasi Program</a:t>
              </a:r>
              <a:endParaRPr>
                <a:latin typeface="Merriweather" panose="00000500000000000000" pitchFamily="2" charset="0"/>
              </a:endParaRPr>
            </a:p>
          </p:txBody>
        </p:sp>
        <p:sp>
          <p:nvSpPr>
            <p:cNvPr id="7" name="Google Shape;243;p22">
              <a:extLst>
                <a:ext uri="{FF2B5EF4-FFF2-40B4-BE49-F238E27FC236}">
                  <a16:creationId xmlns:a16="http://schemas.microsoft.com/office/drawing/2014/main" id="{ADC165CD-C084-042A-9B4B-77AE26016CAE}"/>
                </a:ext>
              </a:extLst>
            </p:cNvPr>
            <p:cNvSpPr txBox="1"/>
            <p:nvPr/>
          </p:nvSpPr>
          <p:spPr>
            <a:xfrm>
              <a:off x="952499" y="1947862"/>
              <a:ext cx="5429249" cy="5508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0" i="0" u="none" strike="noStrike" cap="none">
                  <a:solidFill>
                    <a:srgbClr val="1E293B"/>
                  </a:solidFill>
                  <a:latin typeface="Merriweather" panose="00000500000000000000" pitchFamily="2" charset="0"/>
                  <a:ea typeface="DM Sans"/>
                  <a:cs typeface="DM Sans"/>
                  <a:sym typeface="DM Sans"/>
                </a:rPr>
                <a:t>Pelaksanaan grand design pengembangan UNMUL wajib mematuhi 4 pilar strategi utama:</a:t>
              </a:r>
              <a:endParaRPr sz="2000">
                <a:latin typeface="Merriweather" panose="00000500000000000000" pitchFamily="2" charset="0"/>
              </a:endParaRPr>
            </a:p>
          </p:txBody>
        </p:sp>
        <p:sp>
          <p:nvSpPr>
            <p:cNvPr id="8" name="Google Shape;244;p22">
              <a:extLst>
                <a:ext uri="{FF2B5EF4-FFF2-40B4-BE49-F238E27FC236}">
                  <a16:creationId xmlns:a16="http://schemas.microsoft.com/office/drawing/2014/main" id="{1E847DEB-BD19-91F1-35C8-DE604425AEF2}"/>
                </a:ext>
              </a:extLst>
            </p:cNvPr>
            <p:cNvSpPr txBox="1"/>
            <p:nvPr/>
          </p:nvSpPr>
          <p:spPr>
            <a:xfrm>
              <a:off x="6762750" y="1033462"/>
              <a:ext cx="4700587" cy="7746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8100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250" b="1" i="0" u="none" strike="noStrike" cap="none">
                  <a:solidFill>
                    <a:srgbClr val="0A4D2E"/>
                  </a:solidFill>
                  <a:latin typeface="Merriweather" panose="00000500000000000000" pitchFamily="2" charset="0"/>
                  <a:ea typeface="Merriweather"/>
                  <a:cs typeface="Merriweather"/>
                  <a:sym typeface="Merriweather"/>
                </a:rPr>
                <a:t>Target Kinerja Rektor 2026-2030</a:t>
              </a:r>
              <a:endParaRPr>
                <a:latin typeface="Merriweather" panose="00000500000000000000" pitchFamily="2" charset="0"/>
              </a:endParaRPr>
            </a:p>
          </p:txBody>
        </p:sp>
        <p:sp>
          <p:nvSpPr>
            <p:cNvPr id="9" name="Google Shape;245;p22">
              <a:extLst>
                <a:ext uri="{FF2B5EF4-FFF2-40B4-BE49-F238E27FC236}">
                  <a16:creationId xmlns:a16="http://schemas.microsoft.com/office/drawing/2014/main" id="{87C380AB-6642-9077-9C39-8A85B07368B9}"/>
                </a:ext>
              </a:extLst>
            </p:cNvPr>
            <p:cNvSpPr txBox="1"/>
            <p:nvPr/>
          </p:nvSpPr>
          <p:spPr>
            <a:xfrm>
              <a:off x="6762750" y="1947862"/>
              <a:ext cx="4476750" cy="5508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0" i="0" u="none" strike="noStrike" cap="none">
                  <a:solidFill>
                    <a:srgbClr val="1E293B"/>
                  </a:solidFill>
                  <a:latin typeface="Merriweather" panose="00000500000000000000" pitchFamily="2" charset="0"/>
                  <a:ea typeface="DM Sans"/>
                  <a:cs typeface="DM Sans"/>
                  <a:sym typeface="DM Sans"/>
                </a:rPr>
                <a:t>Rencana strategis jangka menengah ditekankan pada:</a:t>
              </a:r>
              <a:endParaRPr sz="2000">
                <a:latin typeface="Merriweather" panose="00000500000000000000" pitchFamily="2" charset="0"/>
              </a:endParaRPr>
            </a:p>
          </p:txBody>
        </p:sp>
        <p:pic>
          <p:nvPicPr>
            <p:cNvPr id="10" name="Google Shape;246;p22" descr="image.png">
              <a:extLst>
                <a:ext uri="{FF2B5EF4-FFF2-40B4-BE49-F238E27FC236}">
                  <a16:creationId xmlns:a16="http://schemas.microsoft.com/office/drawing/2014/main" id="{43A1178C-AD9C-8A62-F078-F1056A6216B8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/>
            <a:stretch/>
          </p:blipFill>
          <p:spPr>
            <a:xfrm>
              <a:off x="952500" y="1071562"/>
              <a:ext cx="247650" cy="2857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Google Shape;247;p22">
              <a:extLst>
                <a:ext uri="{FF2B5EF4-FFF2-40B4-BE49-F238E27FC236}">
                  <a16:creationId xmlns:a16="http://schemas.microsoft.com/office/drawing/2014/main" id="{3EFF43EF-F6DE-9C43-1B26-45E7B28A7A48}"/>
                </a:ext>
              </a:extLst>
            </p:cNvPr>
            <p:cNvSpPr txBox="1"/>
            <p:nvPr/>
          </p:nvSpPr>
          <p:spPr>
            <a:xfrm>
              <a:off x="1476375" y="2700337"/>
              <a:ext cx="4343400" cy="8263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i="0" u="none" strike="noStrike" cap="none">
                  <a:solidFill>
                    <a:srgbClr val="1E293B"/>
                  </a:solidFill>
                  <a:latin typeface="Merriweather" panose="00000500000000000000" pitchFamily="2" charset="0"/>
                  <a:ea typeface="DM Sans"/>
                  <a:cs typeface="DM Sans"/>
                  <a:sym typeface="DM Sans"/>
                </a:rPr>
                <a:t>Skala Prioritas:</a:t>
              </a:r>
              <a:r>
                <a:rPr lang="en-US" sz="1600" b="0" i="0" u="none" strike="noStrike" cap="none">
                  <a:solidFill>
                    <a:srgbClr val="1E293B"/>
                  </a:solidFill>
                  <a:latin typeface="Merriweather" panose="00000500000000000000" pitchFamily="2" charset="0"/>
                  <a:ea typeface="DM Sans"/>
                  <a:cs typeface="DM Sans"/>
                  <a:sym typeface="DM Sans"/>
                </a:rPr>
                <a:t> Mengutamakan program yang memiliki daya ungkit tertinggi pada IKU.</a:t>
              </a:r>
              <a:endParaRPr sz="2000">
                <a:latin typeface="Merriweather" panose="00000500000000000000" pitchFamily="2" charset="0"/>
              </a:endParaRPr>
            </a:p>
          </p:txBody>
        </p:sp>
        <p:sp>
          <p:nvSpPr>
            <p:cNvPr id="12" name="Google Shape;248;p22">
              <a:extLst>
                <a:ext uri="{FF2B5EF4-FFF2-40B4-BE49-F238E27FC236}">
                  <a16:creationId xmlns:a16="http://schemas.microsoft.com/office/drawing/2014/main" id="{05380D15-618D-A694-25C7-D9BFE7AF124B}"/>
                </a:ext>
              </a:extLst>
            </p:cNvPr>
            <p:cNvSpPr txBox="1"/>
            <p:nvPr/>
          </p:nvSpPr>
          <p:spPr>
            <a:xfrm>
              <a:off x="1476375" y="3707248"/>
              <a:ext cx="4343400" cy="8263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i="0" u="none" strike="noStrike" cap="none">
                  <a:solidFill>
                    <a:srgbClr val="1E293B"/>
                  </a:solidFill>
                  <a:latin typeface="Merriweather" panose="00000500000000000000" pitchFamily="2" charset="0"/>
                  <a:ea typeface="DM Sans"/>
                  <a:cs typeface="DM Sans"/>
                  <a:sym typeface="DM Sans"/>
                </a:rPr>
                <a:t>Relevan:</a:t>
              </a:r>
              <a:r>
                <a:rPr lang="en-US" sz="1600" b="0" i="0" u="none" strike="noStrike" cap="none">
                  <a:solidFill>
                    <a:srgbClr val="1E293B"/>
                  </a:solidFill>
                  <a:latin typeface="Merriweather" panose="00000500000000000000" pitchFamily="2" charset="0"/>
                  <a:ea typeface="DM Sans"/>
                  <a:cs typeface="DM Sans"/>
                  <a:sym typeface="DM Sans"/>
                </a:rPr>
                <a:t> Sesuai dengan tuntutan perkembangan IPTEKS dan kebutuhan pasar/masyarakat (</a:t>
              </a:r>
              <a:r>
                <a:rPr lang="en-US" sz="1600" b="0" i="1" u="none" strike="noStrike" cap="none">
                  <a:solidFill>
                    <a:srgbClr val="1E293B"/>
                  </a:solidFill>
                  <a:latin typeface="Merriweather" panose="00000500000000000000" pitchFamily="2" charset="0"/>
                  <a:ea typeface="DM Sans"/>
                  <a:cs typeface="DM Sans"/>
                  <a:sym typeface="DM Sans"/>
                </a:rPr>
                <a:t>Link &amp; Match</a:t>
              </a:r>
              <a:r>
                <a:rPr lang="en-US" sz="1600" b="0" i="0" u="none" strike="noStrike" cap="none">
                  <a:solidFill>
                    <a:srgbClr val="1E293B"/>
                  </a:solidFill>
                  <a:latin typeface="Merriweather" panose="00000500000000000000" pitchFamily="2" charset="0"/>
                  <a:ea typeface="DM Sans"/>
                  <a:cs typeface="DM Sans"/>
                  <a:sym typeface="DM Sans"/>
                </a:rPr>
                <a:t>).</a:t>
              </a:r>
              <a:endParaRPr sz="2000">
                <a:latin typeface="Merriweather" panose="00000500000000000000" pitchFamily="2" charset="0"/>
              </a:endParaRPr>
            </a:p>
          </p:txBody>
        </p:sp>
        <p:sp>
          <p:nvSpPr>
            <p:cNvPr id="13" name="Google Shape;249;p22">
              <a:extLst>
                <a:ext uri="{FF2B5EF4-FFF2-40B4-BE49-F238E27FC236}">
                  <a16:creationId xmlns:a16="http://schemas.microsoft.com/office/drawing/2014/main" id="{3A5EFC03-1B4D-2556-4CAD-E94E8AA55F23}"/>
                </a:ext>
              </a:extLst>
            </p:cNvPr>
            <p:cNvSpPr txBox="1"/>
            <p:nvPr/>
          </p:nvSpPr>
          <p:spPr>
            <a:xfrm>
              <a:off x="1476374" y="4682445"/>
              <a:ext cx="4421653" cy="8263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i="0" u="none" strike="noStrike" cap="none">
                  <a:solidFill>
                    <a:srgbClr val="1E293B"/>
                  </a:solidFill>
                  <a:latin typeface="Merriweather" panose="00000500000000000000" pitchFamily="2" charset="0"/>
                  <a:ea typeface="DM Sans"/>
                  <a:cs typeface="DM Sans"/>
                  <a:sym typeface="DM Sans"/>
                </a:rPr>
                <a:t>Terukur:</a:t>
              </a:r>
              <a:r>
                <a:rPr lang="en-US" sz="1600" b="0" i="0" u="none" strike="noStrike" cap="none">
                  <a:solidFill>
                    <a:srgbClr val="1E293B"/>
                  </a:solidFill>
                  <a:latin typeface="Merriweather" panose="00000500000000000000" pitchFamily="2" charset="0"/>
                  <a:ea typeface="DM Sans"/>
                  <a:cs typeface="DM Sans"/>
                  <a:sym typeface="DM Sans"/>
                </a:rPr>
                <a:t> Setiap program memiliki KPI (</a:t>
              </a:r>
              <a:r>
                <a:rPr lang="en-US" sz="1600" b="0" i="1" u="none" strike="noStrike" cap="none">
                  <a:solidFill>
                    <a:srgbClr val="1E293B"/>
                  </a:solidFill>
                  <a:latin typeface="Merriweather" panose="00000500000000000000" pitchFamily="2" charset="0"/>
                  <a:ea typeface="DM Sans"/>
                  <a:cs typeface="DM Sans"/>
                  <a:sym typeface="DM Sans"/>
                </a:rPr>
                <a:t>Key Performance Indicators</a:t>
              </a:r>
              <a:r>
                <a:rPr lang="en-US" sz="1600" b="0" i="0" u="none" strike="noStrike" cap="none">
                  <a:solidFill>
                    <a:srgbClr val="1E293B"/>
                  </a:solidFill>
                  <a:latin typeface="Merriweather" panose="00000500000000000000" pitchFamily="2" charset="0"/>
                  <a:ea typeface="DM Sans"/>
                  <a:cs typeface="DM Sans"/>
                  <a:sym typeface="DM Sans"/>
                </a:rPr>
                <a:t>) yang jelas dan dipantau berkala.</a:t>
              </a:r>
              <a:endParaRPr sz="2000">
                <a:latin typeface="Merriweather" panose="00000500000000000000" pitchFamily="2" charset="0"/>
              </a:endParaRPr>
            </a:p>
          </p:txBody>
        </p:sp>
        <p:sp>
          <p:nvSpPr>
            <p:cNvPr id="14" name="Google Shape;250;p22">
              <a:extLst>
                <a:ext uri="{FF2B5EF4-FFF2-40B4-BE49-F238E27FC236}">
                  <a16:creationId xmlns:a16="http://schemas.microsoft.com/office/drawing/2014/main" id="{902AE379-2930-0717-4A67-0664E44E5A8A}"/>
                </a:ext>
              </a:extLst>
            </p:cNvPr>
            <p:cNvSpPr txBox="1"/>
            <p:nvPr/>
          </p:nvSpPr>
          <p:spPr>
            <a:xfrm>
              <a:off x="1476374" y="5657641"/>
              <a:ext cx="4524375" cy="8263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i="0" u="none" strike="noStrike" cap="none">
                  <a:solidFill>
                    <a:srgbClr val="1E293B"/>
                  </a:solidFill>
                  <a:latin typeface="Merriweather" panose="00000500000000000000" pitchFamily="2" charset="0"/>
                  <a:ea typeface="DM Sans"/>
                  <a:cs typeface="DM Sans"/>
                  <a:sym typeface="DM Sans"/>
                </a:rPr>
                <a:t>Dapat Dieksekusi:</a:t>
              </a:r>
              <a:r>
                <a:rPr lang="en-US" sz="1600" b="0" i="0" u="none" strike="noStrike" cap="none">
                  <a:solidFill>
                    <a:srgbClr val="1E293B"/>
                  </a:solidFill>
                  <a:latin typeface="Merriweather" panose="00000500000000000000" pitchFamily="2" charset="0"/>
                  <a:ea typeface="DM Sans"/>
                  <a:cs typeface="DM Sans"/>
                  <a:sym typeface="DM Sans"/>
                </a:rPr>
                <a:t> Memperhitungkan ketersediaan dana, SDM, dan waktu pelaksanaannya (</a:t>
              </a:r>
              <a:r>
                <a:rPr lang="en-US" sz="1600" b="0" i="1" u="none" strike="noStrike" cap="none">
                  <a:solidFill>
                    <a:srgbClr val="1E293B"/>
                  </a:solidFill>
                  <a:latin typeface="Merriweather" panose="00000500000000000000" pitchFamily="2" charset="0"/>
                  <a:ea typeface="DM Sans"/>
                  <a:cs typeface="DM Sans"/>
                  <a:sym typeface="DM Sans"/>
                </a:rPr>
                <a:t>Feasible</a:t>
              </a:r>
              <a:r>
                <a:rPr lang="en-US" sz="1600" b="0" i="0" u="none" strike="noStrike" cap="none">
                  <a:solidFill>
                    <a:srgbClr val="1E293B"/>
                  </a:solidFill>
                  <a:latin typeface="Merriweather" panose="00000500000000000000" pitchFamily="2" charset="0"/>
                  <a:ea typeface="DM Sans"/>
                  <a:cs typeface="DM Sans"/>
                  <a:sym typeface="DM Sans"/>
                </a:rPr>
                <a:t>).</a:t>
              </a:r>
              <a:endParaRPr sz="2000">
                <a:latin typeface="Merriweather" panose="00000500000000000000" pitchFamily="2" charset="0"/>
              </a:endParaRPr>
            </a:p>
          </p:txBody>
        </p:sp>
        <p:pic>
          <p:nvPicPr>
            <p:cNvPr id="15" name="Google Shape;251;p22" descr="image.png">
              <a:extLst>
                <a:ext uri="{FF2B5EF4-FFF2-40B4-BE49-F238E27FC236}">
                  <a16:creationId xmlns:a16="http://schemas.microsoft.com/office/drawing/2014/main" id="{974AEC47-6CBB-DE4A-460F-43265B330D06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/>
            <a:stretch/>
          </p:blipFill>
          <p:spPr>
            <a:xfrm>
              <a:off x="6762750" y="1071562"/>
              <a:ext cx="285750" cy="2857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Google Shape;252;p22">
              <a:extLst>
                <a:ext uri="{FF2B5EF4-FFF2-40B4-BE49-F238E27FC236}">
                  <a16:creationId xmlns:a16="http://schemas.microsoft.com/office/drawing/2014/main" id="{BFF04B1F-A40A-DBC1-514A-F7A55F8D8409}"/>
                </a:ext>
              </a:extLst>
            </p:cNvPr>
            <p:cNvSpPr txBox="1"/>
            <p:nvPr/>
          </p:nvSpPr>
          <p:spPr>
            <a:xfrm>
              <a:off x="7286624" y="2663209"/>
              <a:ext cx="4700587" cy="5508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0" i="0" u="none" strike="noStrike" cap="none">
                  <a:solidFill>
                    <a:srgbClr val="1E293B"/>
                  </a:solidFill>
                  <a:latin typeface="Merriweather" panose="00000500000000000000" pitchFamily="2" charset="0"/>
                  <a:ea typeface="DM Sans"/>
                  <a:cs typeface="DM Sans"/>
                  <a:sym typeface="DM Sans"/>
                </a:rPr>
                <a:t>Pencapaian status Badan Layanan Umum (BLU) yang paripurna menuju PTN-BH.</a:t>
              </a:r>
              <a:endParaRPr sz="2000">
                <a:latin typeface="Merriweather" panose="00000500000000000000" pitchFamily="2" charset="0"/>
              </a:endParaRPr>
            </a:p>
          </p:txBody>
        </p:sp>
        <p:sp>
          <p:nvSpPr>
            <p:cNvPr id="17" name="Google Shape;253;p22">
              <a:extLst>
                <a:ext uri="{FF2B5EF4-FFF2-40B4-BE49-F238E27FC236}">
                  <a16:creationId xmlns:a16="http://schemas.microsoft.com/office/drawing/2014/main" id="{DE8A8D9A-4C02-BB1F-38F6-4EBF32141449}"/>
                </a:ext>
              </a:extLst>
            </p:cNvPr>
            <p:cNvSpPr txBox="1"/>
            <p:nvPr/>
          </p:nvSpPr>
          <p:spPr>
            <a:xfrm>
              <a:off x="7286622" y="3343823"/>
              <a:ext cx="4807866" cy="5508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0" i="0" u="none" strike="noStrike" cap="none">
                  <a:solidFill>
                    <a:srgbClr val="1E293B"/>
                  </a:solidFill>
                  <a:latin typeface="Merriweather" panose="00000500000000000000" pitchFamily="2" charset="0"/>
                  <a:ea typeface="DM Sans"/>
                  <a:cs typeface="DM Sans"/>
                  <a:sym typeface="DM Sans"/>
                </a:rPr>
                <a:t>Peningkatan rasio jumlah Lektor Kepala dan Guru Besar sebesar 20%.</a:t>
              </a:r>
              <a:endParaRPr sz="2000">
                <a:latin typeface="Merriweather" panose="00000500000000000000" pitchFamily="2" charset="0"/>
              </a:endParaRPr>
            </a:p>
          </p:txBody>
        </p:sp>
        <p:sp>
          <p:nvSpPr>
            <p:cNvPr id="18" name="Google Shape;254;p22">
              <a:extLst>
                <a:ext uri="{FF2B5EF4-FFF2-40B4-BE49-F238E27FC236}">
                  <a16:creationId xmlns:a16="http://schemas.microsoft.com/office/drawing/2014/main" id="{C983BDDF-F6F1-4666-340B-5153EE211A7E}"/>
                </a:ext>
              </a:extLst>
            </p:cNvPr>
            <p:cNvSpPr txBox="1"/>
            <p:nvPr/>
          </p:nvSpPr>
          <p:spPr>
            <a:xfrm>
              <a:off x="7286622" y="4711568"/>
              <a:ext cx="5362112" cy="8263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0" i="0" u="none" strike="noStrike" cap="none">
                  <a:solidFill>
                    <a:srgbClr val="1E293B"/>
                  </a:solidFill>
                  <a:latin typeface="Merriweather" panose="00000500000000000000" pitchFamily="2" charset="0"/>
                  <a:ea typeface="DM Sans"/>
                  <a:cs typeface="DM Sans"/>
                  <a:sym typeface="DM Sans"/>
                </a:rPr>
                <a:t>Pertumbuhan drastis pada luaran Hak Kekayaan Intelektual (HKI) dan publikasi internasional bereputasi.</a:t>
              </a:r>
              <a:endParaRPr sz="2000">
                <a:latin typeface="Merriweather" panose="00000500000000000000" pitchFamily="2" charset="0"/>
              </a:endParaRPr>
            </a:p>
          </p:txBody>
        </p:sp>
        <p:sp>
          <p:nvSpPr>
            <p:cNvPr id="19" name="Google Shape;255;p22">
              <a:extLst>
                <a:ext uri="{FF2B5EF4-FFF2-40B4-BE49-F238E27FC236}">
                  <a16:creationId xmlns:a16="http://schemas.microsoft.com/office/drawing/2014/main" id="{EC9C55FC-D5E4-F697-BB32-3030373E865E}"/>
                </a:ext>
              </a:extLst>
            </p:cNvPr>
            <p:cNvSpPr txBox="1"/>
            <p:nvPr/>
          </p:nvSpPr>
          <p:spPr>
            <a:xfrm>
              <a:off x="7286625" y="5675628"/>
              <a:ext cx="4333876" cy="5508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0" i="0" u="none" strike="noStrike" cap="none">
                  <a:solidFill>
                    <a:srgbClr val="1E293B"/>
                  </a:solidFill>
                  <a:latin typeface="Merriweather" panose="00000500000000000000" pitchFamily="2" charset="0"/>
                  <a:ea typeface="DM Sans"/>
                  <a:cs typeface="DM Sans"/>
                  <a:sym typeface="DM Sans"/>
                </a:rPr>
                <a:t>Pembangunan ekosistem kampus hijau (</a:t>
              </a:r>
              <a:r>
                <a:rPr lang="en-US" sz="1600" b="0" i="1" u="none" strike="noStrike" cap="none">
                  <a:solidFill>
                    <a:srgbClr val="1E293B"/>
                  </a:solidFill>
                  <a:latin typeface="Merriweather" panose="00000500000000000000" pitchFamily="2" charset="0"/>
                  <a:ea typeface="DM Sans"/>
                  <a:cs typeface="DM Sans"/>
                  <a:sym typeface="DM Sans"/>
                </a:rPr>
                <a:t>Green Campus</a:t>
              </a:r>
              <a:r>
                <a:rPr lang="en-US" sz="1600" b="0" i="0" u="none" strike="noStrike" cap="none">
                  <a:solidFill>
                    <a:srgbClr val="1E293B"/>
                  </a:solidFill>
                  <a:latin typeface="Merriweather" panose="00000500000000000000" pitchFamily="2" charset="0"/>
                  <a:ea typeface="DM Sans"/>
                  <a:cs typeface="DM Sans"/>
                  <a:sym typeface="DM Sans"/>
                </a:rPr>
                <a:t>) berstandar global.</a:t>
              </a:r>
              <a:endParaRPr sz="2000">
                <a:latin typeface="Merriweather" panose="00000500000000000000" pitchFamily="2" charset="0"/>
              </a:endParaRPr>
            </a:p>
          </p:txBody>
        </p:sp>
        <p:pic>
          <p:nvPicPr>
            <p:cNvPr id="20" name="Google Shape;257;p22" descr="image.png">
              <a:extLst>
                <a:ext uri="{FF2B5EF4-FFF2-40B4-BE49-F238E27FC236}">
                  <a16:creationId xmlns:a16="http://schemas.microsoft.com/office/drawing/2014/main" id="{1D3026B9-6F13-D289-39EC-8F4D96A77858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143230" y="2750809"/>
              <a:ext cx="133350" cy="2190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Google Shape;258;p22" descr="image.png">
              <a:extLst>
                <a:ext uri="{FF2B5EF4-FFF2-40B4-BE49-F238E27FC236}">
                  <a16:creationId xmlns:a16="http://schemas.microsoft.com/office/drawing/2014/main" id="{15785814-EAEF-988C-CFC6-78636D8C18C4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142999" y="3693437"/>
              <a:ext cx="133350" cy="2190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" name="Google Shape;259;p22" descr="image.png">
              <a:extLst>
                <a:ext uri="{FF2B5EF4-FFF2-40B4-BE49-F238E27FC236}">
                  <a16:creationId xmlns:a16="http://schemas.microsoft.com/office/drawing/2014/main" id="{295B3914-DCC5-A549-6A15-0B7614F78FAE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143000" y="4624387"/>
              <a:ext cx="133350" cy="2190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" name="Google Shape;260;p22" descr="image.png">
              <a:extLst>
                <a:ext uri="{FF2B5EF4-FFF2-40B4-BE49-F238E27FC236}">
                  <a16:creationId xmlns:a16="http://schemas.microsoft.com/office/drawing/2014/main" id="{79FE7A53-2B3C-221E-F38E-A582F439C6E9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143000" y="5729287"/>
              <a:ext cx="133350" cy="2190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Google Shape;261;p22" descr="image.png">
              <a:extLst>
                <a:ext uri="{FF2B5EF4-FFF2-40B4-BE49-F238E27FC236}">
                  <a16:creationId xmlns:a16="http://schemas.microsoft.com/office/drawing/2014/main" id="{825A94D0-6169-811C-3E3A-DC69F855FBAC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953250" y="2684907"/>
              <a:ext cx="133350" cy="2190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" name="Google Shape;262;p22" descr="image.png">
              <a:extLst>
                <a:ext uri="{FF2B5EF4-FFF2-40B4-BE49-F238E27FC236}">
                  <a16:creationId xmlns:a16="http://schemas.microsoft.com/office/drawing/2014/main" id="{84A3C83B-A322-457C-E103-BD3164AD62B6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971131" y="3361495"/>
              <a:ext cx="133350" cy="2190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" name="Google Shape;263;p22" descr="image.png">
              <a:extLst>
                <a:ext uri="{FF2B5EF4-FFF2-40B4-BE49-F238E27FC236}">
                  <a16:creationId xmlns:a16="http://schemas.microsoft.com/office/drawing/2014/main" id="{19CDDEC3-E316-B79D-11DC-6D3D749D8B98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969000" y="4018555"/>
              <a:ext cx="133350" cy="2190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Google Shape;264;p22" descr="image.png">
              <a:extLst>
                <a:ext uri="{FF2B5EF4-FFF2-40B4-BE49-F238E27FC236}">
                  <a16:creationId xmlns:a16="http://schemas.microsoft.com/office/drawing/2014/main" id="{9A7F8936-DF43-98E0-0918-2FD7998697CF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993571" y="4711568"/>
              <a:ext cx="133350" cy="21907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8" name="Google Shape;255;p22">
            <a:extLst>
              <a:ext uri="{FF2B5EF4-FFF2-40B4-BE49-F238E27FC236}">
                <a16:creationId xmlns:a16="http://schemas.microsoft.com/office/drawing/2014/main" id="{82EFA364-C7B8-8A7D-4B71-B11C2DF3DD44}"/>
              </a:ext>
            </a:extLst>
          </p:cNvPr>
          <p:cNvSpPr txBox="1"/>
          <p:nvPr/>
        </p:nvSpPr>
        <p:spPr>
          <a:xfrm>
            <a:off x="6814530" y="4163791"/>
            <a:ext cx="4356787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1E293B"/>
                </a:solidFill>
                <a:latin typeface="Merriweather" panose="00000500000000000000" pitchFamily="2" charset="0"/>
                <a:ea typeface="DM Sans"/>
                <a:cs typeface="DM Sans"/>
                <a:sym typeface="DM Sans"/>
              </a:rPr>
              <a:t>Peningkatan jumlah prodi terakreditasi Unggul/Internasional sebesar 51%.</a:t>
            </a:r>
            <a:endParaRPr sz="2000">
              <a:latin typeface="Merriweather" panose="00000500000000000000" pitchFamily="2" charset="0"/>
            </a:endParaRPr>
          </a:p>
        </p:txBody>
      </p:sp>
      <p:pic>
        <p:nvPicPr>
          <p:cNvPr id="29" name="Google Shape;264;p22" descr="image.png">
            <a:extLst>
              <a:ext uri="{FF2B5EF4-FFF2-40B4-BE49-F238E27FC236}">
                <a16:creationId xmlns:a16="http://schemas.microsoft.com/office/drawing/2014/main" id="{FEFFC258-0897-57A5-4CC6-F5F9D818BB1C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26460" y="5706200"/>
            <a:ext cx="123597" cy="195831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Shape 0">
            <a:extLst>
              <a:ext uri="{FF2B5EF4-FFF2-40B4-BE49-F238E27FC236}">
                <a16:creationId xmlns:a16="http://schemas.microsoft.com/office/drawing/2014/main" id="{EACCAF37-30A8-8D92-C4D4-EC4DA142B90D}"/>
              </a:ext>
            </a:extLst>
          </p:cNvPr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006B3F"/>
          </a:solidFill>
          <a:ln w="12700">
            <a:solidFill>
              <a:srgbClr val="006B3F">
                <a:alpha val="0"/>
              </a:srgbClr>
            </a:solidFill>
            <a:prstDash val="solid"/>
          </a:ln>
        </p:spPr>
      </p:sp>
      <p:sp>
        <p:nvSpPr>
          <p:cNvPr id="31" name="Shape 1">
            <a:extLst>
              <a:ext uri="{FF2B5EF4-FFF2-40B4-BE49-F238E27FC236}">
                <a16:creationId xmlns:a16="http://schemas.microsoft.com/office/drawing/2014/main" id="{C63BC09C-B2F3-E0F7-4856-8E1300C98A98}"/>
              </a:ext>
            </a:extLst>
          </p:cNvPr>
          <p:cNvSpPr/>
          <p:nvPr/>
        </p:nvSpPr>
        <p:spPr>
          <a:xfrm>
            <a:off x="201168" y="0"/>
            <a:ext cx="73152" cy="685800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>
                <a:alpha val="0"/>
              </a:srgbClr>
            </a:solidFill>
            <a:prstDash val="solid"/>
          </a:ln>
        </p:spPr>
      </p:sp>
      <p:pic>
        <p:nvPicPr>
          <p:cNvPr id="32" name="Image 0" descr="/mnt/data/unmul-20260408145731-e033c2.png">
            <a:extLst>
              <a:ext uri="{FF2B5EF4-FFF2-40B4-BE49-F238E27FC236}">
                <a16:creationId xmlns:a16="http://schemas.microsoft.com/office/drawing/2014/main" id="{D7A81789-DB81-B76D-2146-23A271A8AC3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488" y="164592"/>
            <a:ext cx="411480" cy="411480"/>
          </a:xfrm>
          <a:prstGeom prst="rect">
            <a:avLst/>
          </a:prstGeom>
        </p:spPr>
      </p:pic>
      <p:sp>
        <p:nvSpPr>
          <p:cNvPr id="33" name="Text 2">
            <a:extLst>
              <a:ext uri="{FF2B5EF4-FFF2-40B4-BE49-F238E27FC236}">
                <a16:creationId xmlns:a16="http://schemas.microsoft.com/office/drawing/2014/main" id="{595C7E45-11BA-73C0-01D8-6A148CE375FF}"/>
              </a:ext>
            </a:extLst>
          </p:cNvPr>
          <p:cNvSpPr/>
          <p:nvPr/>
        </p:nvSpPr>
        <p:spPr>
          <a:xfrm>
            <a:off x="1020318" y="274320"/>
            <a:ext cx="5075682" cy="2103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rgbClr val="12352D"/>
                </a:solidFill>
              </a:rPr>
              <a:t>RAPAT TERBUKA SENAT UNIVERSITAS MULAWARMAN</a:t>
            </a:r>
            <a:endParaRPr lang="en-US" sz="1400" dirty="0"/>
          </a:p>
        </p:txBody>
      </p:sp>
      <p:sp>
        <p:nvSpPr>
          <p:cNvPr id="34" name="Text 6">
            <a:extLst>
              <a:ext uri="{FF2B5EF4-FFF2-40B4-BE49-F238E27FC236}">
                <a16:creationId xmlns:a16="http://schemas.microsoft.com/office/drawing/2014/main" id="{275FAEBE-DFAA-235E-106C-ECB29C3290F5}"/>
              </a:ext>
            </a:extLst>
          </p:cNvPr>
          <p:cNvSpPr/>
          <p:nvPr/>
        </p:nvSpPr>
        <p:spPr>
          <a:xfrm>
            <a:off x="685800" y="6446520"/>
            <a:ext cx="6949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620" dirty="0">
                <a:solidFill>
                  <a:srgbClr val="64748B"/>
                </a:solidFill>
              </a:rPr>
              <a:t>Penyampaian Visi, Misi dan Program Kerja Bakal Calon Rektor • </a:t>
            </a:r>
            <a:r>
              <a:rPr lang="en-US" sz="620" dirty="0" err="1">
                <a:solidFill>
                  <a:srgbClr val="64748B"/>
                </a:solidFill>
              </a:rPr>
              <a:t>Rapat</a:t>
            </a:r>
            <a:r>
              <a:rPr lang="en-US" sz="620" dirty="0">
                <a:solidFill>
                  <a:srgbClr val="64748B"/>
                </a:solidFill>
              </a:rPr>
              <a:t> Terbuka Senat</a:t>
            </a:r>
            <a:endParaRPr lang="en-US" sz="620" dirty="0"/>
          </a:p>
        </p:txBody>
      </p:sp>
      <p:sp>
        <p:nvSpPr>
          <p:cNvPr id="35" name="Text 7">
            <a:extLst>
              <a:ext uri="{FF2B5EF4-FFF2-40B4-BE49-F238E27FC236}">
                <a16:creationId xmlns:a16="http://schemas.microsoft.com/office/drawing/2014/main" id="{5C540F63-606A-0FAE-311E-A9A8F6A79574}"/>
              </a:ext>
            </a:extLst>
          </p:cNvPr>
          <p:cNvSpPr/>
          <p:nvPr/>
        </p:nvSpPr>
        <p:spPr>
          <a:xfrm>
            <a:off x="9189720" y="6446520"/>
            <a:ext cx="235915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20" dirty="0">
                <a:solidFill>
                  <a:srgbClr val="64748B"/>
                </a:solidFill>
              </a:rPr>
              <a:t>Universitas Mulawarman</a:t>
            </a:r>
            <a:endParaRPr lang="en-US" sz="620" dirty="0"/>
          </a:p>
        </p:txBody>
      </p:sp>
    </p:spTree>
    <p:extLst>
      <p:ext uri="{BB962C8B-B14F-4D97-AF65-F5344CB8AC3E}">
        <p14:creationId xmlns:p14="http://schemas.microsoft.com/office/powerpoint/2010/main" val="12865078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1235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rgbClr val="12352D"/>
          </a:solidFill>
          <a:ln w="12700">
            <a:solidFill>
              <a:srgbClr val="12352D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310896" cy="685800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>
                <a:alpha val="0"/>
              </a:srgbClr>
            </a:solidFill>
            <a:prstDash val="solid"/>
          </a:ln>
        </p:spPr>
      </p:sp>
      <p:pic>
        <p:nvPicPr>
          <p:cNvPr id="4" name="Image 0" descr="/mnt/data/unmul-20260408145731-e033c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594360"/>
            <a:ext cx="914400" cy="9144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22960" y="2057400"/>
            <a:ext cx="5669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2B705"/>
                </a:solidFill>
              </a:rPr>
              <a:t>TERIMA KASIH</a:t>
            </a:r>
            <a:endParaRPr lang="en-US" sz="4000" dirty="0"/>
          </a:p>
        </p:txBody>
      </p:sp>
      <p:sp>
        <p:nvSpPr>
          <p:cNvPr id="7" name="Text 4"/>
          <p:cNvSpPr/>
          <p:nvPr/>
        </p:nvSpPr>
        <p:spPr>
          <a:xfrm>
            <a:off x="868680" y="290779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300" dirty="0">
                <a:solidFill>
                  <a:srgbClr val="D8F4E2"/>
                </a:solidFill>
              </a:rPr>
              <a:t>Atas perhatian dan kesempatan </a:t>
            </a:r>
            <a:r>
              <a:rPr lang="en-US" sz="1300" dirty="0" err="1">
                <a:solidFill>
                  <a:srgbClr val="D8F4E2"/>
                </a:solidFill>
              </a:rPr>
              <a:t>dalam</a:t>
            </a:r>
            <a:r>
              <a:rPr lang="en-US" sz="1300" dirty="0">
                <a:solidFill>
                  <a:srgbClr val="D8F4E2"/>
                </a:solidFill>
              </a:rPr>
              <a:t> </a:t>
            </a:r>
            <a:r>
              <a:rPr lang="en-US" sz="1300" dirty="0" err="1">
                <a:solidFill>
                  <a:srgbClr val="D8F4E2"/>
                </a:solidFill>
              </a:rPr>
              <a:t>Rapat</a:t>
            </a:r>
            <a:r>
              <a:rPr lang="en-US" sz="1300" dirty="0">
                <a:solidFill>
                  <a:srgbClr val="D8F4E2"/>
                </a:solidFill>
              </a:rPr>
              <a:t> Terbuka Senat Universitas Mulawarman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868680" y="4233672"/>
            <a:ext cx="4572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850" dirty="0"/>
          </a:p>
        </p:txBody>
      </p:sp>
      <p:sp>
        <p:nvSpPr>
          <p:cNvPr id="17" name="Text 3">
            <a:extLst>
              <a:ext uri="{FF2B5EF4-FFF2-40B4-BE49-F238E27FC236}">
                <a16:creationId xmlns:a16="http://schemas.microsoft.com/office/drawing/2014/main" id="{23D91948-AB88-FA30-DD36-B1AABBD5AFB9}"/>
              </a:ext>
            </a:extLst>
          </p:cNvPr>
          <p:cNvSpPr/>
          <p:nvPr/>
        </p:nvSpPr>
        <p:spPr>
          <a:xfrm>
            <a:off x="1858628" y="739725"/>
            <a:ext cx="7635568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</a:rPr>
              <a:t>RAPAT TERBUKA SENAT UNIVERSITAS MULAWARMAN</a:t>
            </a:r>
            <a:endParaRPr lang="en-US" sz="2400" dirty="0"/>
          </a:p>
        </p:txBody>
      </p:sp>
      <p:sp>
        <p:nvSpPr>
          <p:cNvPr id="18" name="Text 4">
            <a:extLst>
              <a:ext uri="{FF2B5EF4-FFF2-40B4-BE49-F238E27FC236}">
                <a16:creationId xmlns:a16="http://schemas.microsoft.com/office/drawing/2014/main" id="{A4259657-601C-7D4E-28DF-56ED8528A99B}"/>
              </a:ext>
            </a:extLst>
          </p:cNvPr>
          <p:cNvSpPr/>
          <p:nvPr/>
        </p:nvSpPr>
        <p:spPr>
          <a:xfrm>
            <a:off x="1858628" y="1190700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D8F4E2"/>
                </a:solidFill>
              </a:rPr>
              <a:t>Rabu, 10 Juni 2026</a:t>
            </a:r>
            <a:endParaRPr lang="en-US" sz="1600" dirty="0"/>
          </a:p>
        </p:txBody>
      </p:sp>
      <p:pic>
        <p:nvPicPr>
          <p:cNvPr id="21" name="Image 2" descr="/mnt/data/diktisaintek-20260408145732-367e09.png">
            <a:extLst>
              <a:ext uri="{FF2B5EF4-FFF2-40B4-BE49-F238E27FC236}">
                <a16:creationId xmlns:a16="http://schemas.microsoft.com/office/drawing/2014/main" id="{B7F2A559-B2EB-B98D-AE24-EE6D3D7E53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5680" y="5673190"/>
            <a:ext cx="2426787" cy="717451"/>
          </a:xfrm>
          <a:prstGeom prst="rect">
            <a:avLst/>
          </a:prstGeom>
        </p:spPr>
      </p:pic>
      <p:pic>
        <p:nvPicPr>
          <p:cNvPr id="22" name="Image 3" descr="/mnt/data/unmul-20260408145731-e033c2.png">
            <a:extLst>
              <a:ext uri="{FF2B5EF4-FFF2-40B4-BE49-F238E27FC236}">
                <a16:creationId xmlns:a16="http://schemas.microsoft.com/office/drawing/2014/main" id="{A39A1FFA-3318-2CE5-6711-4CF375CBC0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5189" y="5608838"/>
            <a:ext cx="799730" cy="799730"/>
          </a:xfrm>
          <a:prstGeom prst="rect">
            <a:avLst/>
          </a:prstGeom>
        </p:spPr>
      </p:pic>
      <p:pic>
        <p:nvPicPr>
          <p:cNvPr id="23" name="Image 4" descr="/mnt/data/logo-unggul-20260408145732-41a84d.png">
            <a:extLst>
              <a:ext uri="{FF2B5EF4-FFF2-40B4-BE49-F238E27FC236}">
                <a16:creationId xmlns:a16="http://schemas.microsoft.com/office/drawing/2014/main" id="{CCFC812F-EA6F-9EC0-2923-B2BF4D36A9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7885" y="5679879"/>
            <a:ext cx="1627783" cy="680878"/>
          </a:xfrm>
          <a:prstGeom prst="rect">
            <a:avLst/>
          </a:prstGeom>
        </p:spPr>
      </p:pic>
      <p:pic>
        <p:nvPicPr>
          <p:cNvPr id="24" name="Image 5" descr="/mnt/data/blu-20260408145731-85748a.png">
            <a:extLst>
              <a:ext uri="{FF2B5EF4-FFF2-40B4-BE49-F238E27FC236}">
                <a16:creationId xmlns:a16="http://schemas.microsoft.com/office/drawing/2014/main" id="{A7A202FF-0A1C-C3AF-8620-82185A70A8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7418" y="5608838"/>
            <a:ext cx="799730" cy="799730"/>
          </a:xfrm>
          <a:prstGeom prst="rect">
            <a:avLst/>
          </a:prstGeom>
        </p:spPr>
      </p:pic>
      <p:pic>
        <p:nvPicPr>
          <p:cNvPr id="25" name="Image 6" descr="/mnt/data/dies-natalis-20260408145732-edfb3f.png">
            <a:extLst>
              <a:ext uri="{FF2B5EF4-FFF2-40B4-BE49-F238E27FC236}">
                <a16:creationId xmlns:a16="http://schemas.microsoft.com/office/drawing/2014/main" id="{C50598B0-30EC-3595-4FA5-98C3AECA6A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99647" y="5608838"/>
            <a:ext cx="730615" cy="90893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46B7907-71CA-BC17-67F4-E31227D624C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2960" y="5629597"/>
            <a:ext cx="799730" cy="799730"/>
          </a:xfrm>
          <a:prstGeom prst="rect">
            <a:avLst/>
          </a:prstGeom>
        </p:spPr>
      </p:pic>
      <p:sp>
        <p:nvSpPr>
          <p:cNvPr id="5" name="object 56">
            <a:extLst>
              <a:ext uri="{FF2B5EF4-FFF2-40B4-BE49-F238E27FC236}">
                <a16:creationId xmlns:a16="http://schemas.microsoft.com/office/drawing/2014/main" id="{A3C90D5B-E9A9-E114-A418-9C5F302CA534}"/>
              </a:ext>
            </a:extLst>
          </p:cNvPr>
          <p:cNvSpPr txBox="1">
            <a:spLocks/>
          </p:cNvSpPr>
          <p:nvPr/>
        </p:nvSpPr>
        <p:spPr>
          <a:xfrm>
            <a:off x="2" y="3928974"/>
            <a:ext cx="12191998" cy="760054"/>
          </a:xfrm>
          <a:prstGeom prst="rect">
            <a:avLst/>
          </a:prstGeom>
        </p:spPr>
        <p:txBody>
          <a:bodyPr vert="horz" wrap="square" lIns="0" tIns="8483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130"/>
              </a:spcBef>
            </a:pPr>
            <a:r>
              <a:rPr lang="en-US" sz="2400" b="1" kern="0" spc="-5" dirty="0">
                <a:solidFill>
                  <a:srgbClr val="BC8F00"/>
                </a:solidFill>
                <a:latin typeface="Merriweather" panose="00000500000000000000" pitchFamily="2" charset="0"/>
                <a:ea typeface="Yu Gothic UI Semibold" panose="020B0700000000000000" pitchFamily="34" charset="-128"/>
                <a:cs typeface="Arial" panose="020B0604020202020204" pitchFamily="34" charset="0"/>
              </a:rPr>
              <a:t>Prof. Dr. H. Mukhamad Nurhadi, M. Si.</a:t>
            </a:r>
          </a:p>
          <a:p>
            <a:pPr algn="ctr">
              <a:spcBef>
                <a:spcPts val="130"/>
              </a:spcBef>
            </a:pPr>
            <a:r>
              <a:rPr lang="en-US" sz="2400" b="1" kern="0" spc="-5" dirty="0">
                <a:solidFill>
                  <a:srgbClr val="BC8F00"/>
                </a:solidFill>
                <a:latin typeface="Merriweather" panose="00000500000000000000" pitchFamily="2" charset="0"/>
                <a:ea typeface="Yu Gothic UI Semibold" panose="020B0700000000000000" pitchFamily="34" charset="-128"/>
                <a:cs typeface="Arial" panose="020B0604020202020204" pitchFamily="34" charset="0"/>
              </a:rPr>
              <a:t>GB FKIP</a:t>
            </a:r>
            <a:endParaRPr lang="en-US" sz="3200" b="1" kern="0" spc="-11" dirty="0">
              <a:solidFill>
                <a:srgbClr val="BC8F00"/>
              </a:solidFill>
              <a:latin typeface="Merriweather" panose="00000500000000000000" pitchFamily="2" charset="0"/>
              <a:ea typeface="Yu Gothic UI Semibold" panose="020B0700000000000000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FCFD4BF5-E901-2027-D8FF-3CA3C13CF063}"/>
              </a:ext>
            </a:extLst>
          </p:cNvPr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006B3F"/>
          </a:solidFill>
          <a:ln w="12700">
            <a:solidFill>
              <a:srgbClr val="006B3F">
                <a:alpha val="0"/>
              </a:srgbClr>
            </a:solidFill>
            <a:prstDash val="solid"/>
          </a:ln>
        </p:spPr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DF21F40A-BFE3-3292-D3BB-B002817A4A80}"/>
              </a:ext>
            </a:extLst>
          </p:cNvPr>
          <p:cNvSpPr/>
          <p:nvPr/>
        </p:nvSpPr>
        <p:spPr>
          <a:xfrm>
            <a:off x="201168" y="0"/>
            <a:ext cx="73152" cy="685800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>
                <a:alpha val="0"/>
              </a:srgbClr>
            </a:solidFill>
            <a:prstDash val="solid"/>
          </a:ln>
        </p:spPr>
      </p:sp>
      <p:pic>
        <p:nvPicPr>
          <p:cNvPr id="4" name="Image 0" descr="/mnt/data/unmul-20260408145731-e033c2.png">
            <a:extLst>
              <a:ext uri="{FF2B5EF4-FFF2-40B4-BE49-F238E27FC236}">
                <a16:creationId xmlns:a16="http://schemas.microsoft.com/office/drawing/2014/main" id="{68B8C560-E2B1-9820-FC73-865C6AA48F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488" y="164592"/>
            <a:ext cx="411480" cy="411480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FE40854F-BEF8-9B6E-7859-912E417054D9}"/>
              </a:ext>
            </a:extLst>
          </p:cNvPr>
          <p:cNvSpPr/>
          <p:nvPr/>
        </p:nvSpPr>
        <p:spPr>
          <a:xfrm>
            <a:off x="1020318" y="274320"/>
            <a:ext cx="5075682" cy="2103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rgbClr val="12352D"/>
                </a:solidFill>
              </a:rPr>
              <a:t>RAPAT TERBUKA SENAT UNIVERSITAS MULAWARMAN</a:t>
            </a:r>
            <a:endParaRPr lang="en-US" sz="1400" dirty="0"/>
          </a:p>
        </p:txBody>
      </p:sp>
      <p:sp>
        <p:nvSpPr>
          <p:cNvPr id="6" name="Text 6">
            <a:extLst>
              <a:ext uri="{FF2B5EF4-FFF2-40B4-BE49-F238E27FC236}">
                <a16:creationId xmlns:a16="http://schemas.microsoft.com/office/drawing/2014/main" id="{09BAE36D-9ECA-FDA2-8457-01E9208E85E1}"/>
              </a:ext>
            </a:extLst>
          </p:cNvPr>
          <p:cNvSpPr/>
          <p:nvPr/>
        </p:nvSpPr>
        <p:spPr>
          <a:xfrm>
            <a:off x="685800" y="6446520"/>
            <a:ext cx="6949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620" dirty="0">
                <a:solidFill>
                  <a:srgbClr val="64748B"/>
                </a:solidFill>
              </a:rPr>
              <a:t>Penyampaian Visi, Misi dan Program Kerja Bakal Calon Rektor • </a:t>
            </a:r>
            <a:r>
              <a:rPr lang="en-US" sz="620" dirty="0" err="1">
                <a:solidFill>
                  <a:srgbClr val="64748B"/>
                </a:solidFill>
              </a:rPr>
              <a:t>Rapat</a:t>
            </a:r>
            <a:r>
              <a:rPr lang="en-US" sz="620" dirty="0">
                <a:solidFill>
                  <a:srgbClr val="64748B"/>
                </a:solidFill>
              </a:rPr>
              <a:t> Terbuka Senat</a:t>
            </a:r>
            <a:endParaRPr lang="en-US" sz="620" dirty="0"/>
          </a:p>
        </p:txBody>
      </p:sp>
      <p:sp>
        <p:nvSpPr>
          <p:cNvPr id="7" name="Text 7">
            <a:extLst>
              <a:ext uri="{FF2B5EF4-FFF2-40B4-BE49-F238E27FC236}">
                <a16:creationId xmlns:a16="http://schemas.microsoft.com/office/drawing/2014/main" id="{65BA6E8E-9714-F2CD-796E-4E7716FF4A25}"/>
              </a:ext>
            </a:extLst>
          </p:cNvPr>
          <p:cNvSpPr/>
          <p:nvPr/>
        </p:nvSpPr>
        <p:spPr>
          <a:xfrm>
            <a:off x="9189720" y="6446520"/>
            <a:ext cx="235915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20" dirty="0">
                <a:solidFill>
                  <a:srgbClr val="64748B"/>
                </a:solidFill>
              </a:rPr>
              <a:t>Universitas Mulawarman</a:t>
            </a:r>
            <a:endParaRPr lang="en-US" sz="620" dirty="0"/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B6770A36-4538-9006-27C7-1DEA49E212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0846" y="759469"/>
            <a:ext cx="7149748" cy="4445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4">
            <a:extLst>
              <a:ext uri="{FF2B5EF4-FFF2-40B4-BE49-F238E27FC236}">
                <a16:creationId xmlns:a16="http://schemas.microsoft.com/office/drawing/2014/main" id="{D3C6A566-8787-157C-BF24-D5810F2E29DE}"/>
              </a:ext>
            </a:extLst>
          </p:cNvPr>
          <p:cNvSpPr/>
          <p:nvPr/>
        </p:nvSpPr>
        <p:spPr>
          <a:xfrm>
            <a:off x="347472" y="749219"/>
            <a:ext cx="7635548" cy="4455802"/>
          </a:xfrm>
          <a:custGeom>
            <a:avLst/>
            <a:gdLst/>
            <a:ahLst/>
            <a:cxnLst/>
            <a:rect l="l" t="t" r="r" b="b"/>
            <a:pathLst>
              <a:path w="6852284" h="9029700">
                <a:moveTo>
                  <a:pt x="6851764" y="0"/>
                </a:moveTo>
                <a:lnTo>
                  <a:pt x="0" y="0"/>
                </a:lnTo>
                <a:lnTo>
                  <a:pt x="0" y="9029700"/>
                </a:lnTo>
                <a:lnTo>
                  <a:pt x="4457700" y="9029700"/>
                </a:lnTo>
                <a:lnTo>
                  <a:pt x="6851764" y="0"/>
                </a:lnTo>
                <a:close/>
              </a:path>
            </a:pathLst>
          </a:custGeom>
          <a:solidFill>
            <a:srgbClr val="183829"/>
          </a:solidFill>
        </p:spPr>
        <p:txBody>
          <a:bodyPr wrap="square" lIns="0" tIns="0" rIns="0" bIns="0" rtlCol="0"/>
          <a:lstStyle/>
          <a:p>
            <a:endParaRPr dirty="0">
              <a:latin typeface="Book Antiqua" panose="02040602050305030304" pitchFamily="18" charset="0"/>
            </a:endParaRPr>
          </a:p>
        </p:txBody>
      </p:sp>
      <p:sp>
        <p:nvSpPr>
          <p:cNvPr id="10" name="object 56">
            <a:extLst>
              <a:ext uri="{FF2B5EF4-FFF2-40B4-BE49-F238E27FC236}">
                <a16:creationId xmlns:a16="http://schemas.microsoft.com/office/drawing/2014/main" id="{477F2B2F-81CF-D6EB-1816-4712B70FE39B}"/>
              </a:ext>
            </a:extLst>
          </p:cNvPr>
          <p:cNvSpPr txBox="1">
            <a:spLocks/>
          </p:cNvSpPr>
          <p:nvPr/>
        </p:nvSpPr>
        <p:spPr>
          <a:xfrm>
            <a:off x="437354" y="1364792"/>
            <a:ext cx="6600444" cy="2305220"/>
          </a:xfrm>
          <a:prstGeom prst="rect">
            <a:avLst/>
          </a:prstGeom>
        </p:spPr>
        <p:txBody>
          <a:bodyPr vert="horz" wrap="square" lIns="0" tIns="8483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500"/>
              </a:lnSpc>
              <a:spcBef>
                <a:spcPts val="130"/>
              </a:spcBef>
            </a:pPr>
            <a:r>
              <a:rPr lang="en-US" sz="3200" b="1" kern="0" spc="-5" dirty="0">
                <a:solidFill>
                  <a:schemeClr val="bg1"/>
                </a:solidFill>
                <a:latin typeface="Merriweather" panose="00000500000000000000" pitchFamily="2" charset="0"/>
                <a:ea typeface="Yu Gothic UI Semibold" panose="020B0700000000000000" pitchFamily="34" charset="-128"/>
                <a:cs typeface="Arial" panose="020B0604020202020204" pitchFamily="34" charset="0"/>
              </a:rPr>
              <a:t>MEMBANGUN </a:t>
            </a:r>
          </a:p>
          <a:p>
            <a:pPr>
              <a:lnSpc>
                <a:spcPts val="4500"/>
              </a:lnSpc>
              <a:spcBef>
                <a:spcPts val="130"/>
              </a:spcBef>
            </a:pPr>
            <a:r>
              <a:rPr lang="en-US" sz="3200" b="1" kern="0" spc="-5" dirty="0">
                <a:solidFill>
                  <a:schemeClr val="bg1"/>
                </a:solidFill>
                <a:latin typeface="Merriweather" panose="00000500000000000000" pitchFamily="2" charset="0"/>
                <a:ea typeface="Yu Gothic UI Semibold" panose="020B0700000000000000" pitchFamily="34" charset="-128"/>
                <a:cs typeface="Arial" panose="020B0604020202020204" pitchFamily="34" charset="0"/>
              </a:rPr>
              <a:t>UNIVERSITAS MULAWARMAN MENUJU</a:t>
            </a:r>
          </a:p>
          <a:p>
            <a:pPr>
              <a:lnSpc>
                <a:spcPts val="4500"/>
              </a:lnSpc>
              <a:spcBef>
                <a:spcPts val="130"/>
              </a:spcBef>
            </a:pPr>
            <a:r>
              <a:rPr lang="en-US" sz="3200" b="1" i="1" kern="0" spc="-5" dirty="0">
                <a:solidFill>
                  <a:schemeClr val="bg1"/>
                </a:solidFill>
                <a:latin typeface="Merriweather" panose="00000500000000000000" pitchFamily="2" charset="0"/>
                <a:ea typeface="Yu Gothic UI Semibold" panose="020B0700000000000000" pitchFamily="34" charset="-128"/>
                <a:cs typeface="Arial" panose="020B0604020202020204" pitchFamily="34" charset="0"/>
              </a:rPr>
              <a:t>RESEARCH UNIVERSITY</a:t>
            </a:r>
            <a:endParaRPr lang="en-US" sz="4000" b="1" i="1" kern="0" spc="-11" dirty="0">
              <a:solidFill>
                <a:schemeClr val="bg1"/>
              </a:solidFill>
              <a:latin typeface="Merriweather" panose="00000500000000000000" pitchFamily="2" charset="0"/>
              <a:ea typeface="Yu Gothic UI Semibold" panose="020B0700000000000000" pitchFamily="34" charset="-128"/>
              <a:cs typeface="Arial" panose="020B0604020202020204" pitchFamily="34" charset="0"/>
            </a:endParaRPr>
          </a:p>
        </p:txBody>
      </p:sp>
      <p:sp>
        <p:nvSpPr>
          <p:cNvPr id="11" name="Shape 1">
            <a:extLst>
              <a:ext uri="{FF2B5EF4-FFF2-40B4-BE49-F238E27FC236}">
                <a16:creationId xmlns:a16="http://schemas.microsoft.com/office/drawing/2014/main" id="{2631D366-02B7-5918-12A1-E8667606925D}"/>
              </a:ext>
            </a:extLst>
          </p:cNvPr>
          <p:cNvSpPr/>
          <p:nvPr/>
        </p:nvSpPr>
        <p:spPr>
          <a:xfrm>
            <a:off x="347472" y="5357368"/>
            <a:ext cx="11853122" cy="1444752"/>
          </a:xfrm>
          <a:prstGeom prst="rect">
            <a:avLst/>
          </a:prstGeom>
          <a:solidFill>
            <a:srgbClr val="12352D"/>
          </a:solidFill>
          <a:ln w="12700">
            <a:solidFill>
              <a:srgbClr val="12352D">
                <a:alpha val="0"/>
              </a:srgbClr>
            </a:solidFill>
            <a:prstDash val="solid"/>
          </a:ln>
        </p:spPr>
      </p:sp>
      <p:pic>
        <p:nvPicPr>
          <p:cNvPr id="12" name="Image 2" descr="/mnt/data/diktisaintek-20260408145732-367e09.png">
            <a:extLst>
              <a:ext uri="{FF2B5EF4-FFF2-40B4-BE49-F238E27FC236}">
                <a16:creationId xmlns:a16="http://schemas.microsoft.com/office/drawing/2014/main" id="{DD65184C-B9E4-7D5A-C81B-B116B38FA6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3952" y="5723472"/>
            <a:ext cx="2426787" cy="717451"/>
          </a:xfrm>
          <a:prstGeom prst="rect">
            <a:avLst/>
          </a:prstGeom>
        </p:spPr>
      </p:pic>
      <p:pic>
        <p:nvPicPr>
          <p:cNvPr id="13" name="Image 3" descr="/mnt/data/unmul-20260408145731-e033c2.png">
            <a:extLst>
              <a:ext uri="{FF2B5EF4-FFF2-40B4-BE49-F238E27FC236}">
                <a16:creationId xmlns:a16="http://schemas.microsoft.com/office/drawing/2014/main" id="{6A7C73B5-C43C-DC95-2274-FBFE7E3ECF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461" y="5659120"/>
            <a:ext cx="799730" cy="799730"/>
          </a:xfrm>
          <a:prstGeom prst="rect">
            <a:avLst/>
          </a:prstGeom>
        </p:spPr>
      </p:pic>
      <p:pic>
        <p:nvPicPr>
          <p:cNvPr id="14" name="Image 4" descr="/mnt/data/logo-unggul-20260408145732-41a84d.png">
            <a:extLst>
              <a:ext uri="{FF2B5EF4-FFF2-40B4-BE49-F238E27FC236}">
                <a16:creationId xmlns:a16="http://schemas.microsoft.com/office/drawing/2014/main" id="{6844AB75-3D2A-8578-A657-A9815A99BE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6157" y="5730161"/>
            <a:ext cx="1627783" cy="680878"/>
          </a:xfrm>
          <a:prstGeom prst="rect">
            <a:avLst/>
          </a:prstGeom>
        </p:spPr>
      </p:pic>
      <p:pic>
        <p:nvPicPr>
          <p:cNvPr id="15" name="Image 5" descr="/mnt/data/blu-20260408145731-85748a.png">
            <a:extLst>
              <a:ext uri="{FF2B5EF4-FFF2-40B4-BE49-F238E27FC236}">
                <a16:creationId xmlns:a16="http://schemas.microsoft.com/office/drawing/2014/main" id="{D8D4117B-3415-067D-A3E1-13D6A80FEA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35690" y="5659120"/>
            <a:ext cx="799730" cy="799730"/>
          </a:xfrm>
          <a:prstGeom prst="rect">
            <a:avLst/>
          </a:prstGeom>
        </p:spPr>
      </p:pic>
      <p:pic>
        <p:nvPicPr>
          <p:cNvPr id="16" name="Image 6" descr="/mnt/data/dies-natalis-20260408145732-edfb3f.png">
            <a:extLst>
              <a:ext uri="{FF2B5EF4-FFF2-40B4-BE49-F238E27FC236}">
                <a16:creationId xmlns:a16="http://schemas.microsoft.com/office/drawing/2014/main" id="{F1DD5A45-DF3A-C892-16B9-1F50DB91B3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27919" y="5659120"/>
            <a:ext cx="730615" cy="908939"/>
          </a:xfrm>
          <a:prstGeom prst="rect">
            <a:avLst/>
          </a:prstGeom>
        </p:spPr>
      </p:pic>
      <p:sp>
        <p:nvSpPr>
          <p:cNvPr id="17" name="Text 11">
            <a:extLst>
              <a:ext uri="{FF2B5EF4-FFF2-40B4-BE49-F238E27FC236}">
                <a16:creationId xmlns:a16="http://schemas.microsoft.com/office/drawing/2014/main" id="{1C5820B7-6B32-AEDC-9AA1-5F8217135C31}"/>
              </a:ext>
            </a:extLst>
          </p:cNvPr>
          <p:cNvSpPr/>
          <p:nvPr/>
        </p:nvSpPr>
        <p:spPr>
          <a:xfrm>
            <a:off x="10161380" y="6034024"/>
            <a:ext cx="1097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F2B705"/>
                </a:solidFill>
              </a:rPr>
              <a:t>2026</a:t>
            </a:r>
            <a:endParaRPr lang="en-US" sz="18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43796B6-F170-5AC3-63B2-911CA73B965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1232" y="5679879"/>
            <a:ext cx="799730" cy="799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540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673E653-8FBD-E957-4AD5-0D2AA965E1BB}"/>
              </a:ext>
            </a:extLst>
          </p:cNvPr>
          <p:cNvSpPr txBox="1"/>
          <p:nvPr/>
        </p:nvSpPr>
        <p:spPr>
          <a:xfrm>
            <a:off x="635265" y="731520"/>
            <a:ext cx="1126156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Harapan:</a:t>
            </a:r>
          </a:p>
          <a:p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Karena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</a:rPr>
              <a:t>Rektor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 UNMUL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</a:rPr>
              <a:t>hanya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 1,</a:t>
            </a:r>
          </a:p>
          <a:p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Allah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</a:rPr>
              <a:t>akan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</a:rPr>
              <a:t>mentakdirkan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 1 orang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</a:rPr>
              <a:t>diantara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 5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</a:rPr>
              <a:t>calon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</a:rPr>
              <a:t>rektor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</a:rPr>
              <a:t>ini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</a:rPr>
              <a:t>Siapapun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 yang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</a:rPr>
              <a:t>ditakdirkan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 Allah,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</a:rPr>
              <a:t>semoga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</a:rPr>
              <a:t>tetap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</a:rPr>
              <a:t>dapat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</a:rPr>
              <a:t>menjaga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</a:rPr>
              <a:t>keharmonisan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 di UNMUL dan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</a:rPr>
              <a:t>berkenan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</a:rPr>
              <a:t>mengakomodir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</a:rPr>
              <a:t>aspirasi-aspirasi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</a:rPr>
              <a:t>dari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</a:rPr>
              <a:t>calon-calon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</a:rPr>
              <a:t>rektor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 yang lain.</a:t>
            </a:r>
          </a:p>
        </p:txBody>
      </p:sp>
    </p:spTree>
    <p:extLst>
      <p:ext uri="{BB962C8B-B14F-4D97-AF65-F5344CB8AC3E}">
        <p14:creationId xmlns:p14="http://schemas.microsoft.com/office/powerpoint/2010/main" val="2026406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006B3F"/>
          </a:solidFill>
          <a:ln w="12700">
            <a:solidFill>
              <a:srgbClr val="006B3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01168" y="0"/>
            <a:ext cx="73152" cy="685800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>
                <a:alpha val="0"/>
              </a:srgbClr>
            </a:solidFill>
            <a:prstDash val="solid"/>
          </a:ln>
        </p:spPr>
      </p:sp>
      <p:pic>
        <p:nvPicPr>
          <p:cNvPr id="4" name="Image 0" descr="/mnt/data/unmul-20260408145731-e033c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88" y="164592"/>
            <a:ext cx="411480" cy="4114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020318" y="274320"/>
            <a:ext cx="5075682" cy="2103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rgbClr val="12352D"/>
                </a:solidFill>
              </a:rPr>
              <a:t>RAPAT TERBUKA SENAT UNIVERSITAS MULAWARMAN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11292840" y="192024"/>
            <a:ext cx="3840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b="1" dirty="0">
                <a:solidFill>
                  <a:srgbClr val="006B3F"/>
                </a:solidFill>
              </a:rPr>
              <a:t>01</a:t>
            </a:r>
            <a:endParaRPr lang="en-US" sz="750" dirty="0"/>
          </a:p>
        </p:txBody>
      </p:sp>
      <p:sp>
        <p:nvSpPr>
          <p:cNvPr id="8" name="Shape 5"/>
          <p:cNvSpPr/>
          <p:nvPr/>
        </p:nvSpPr>
        <p:spPr>
          <a:xfrm>
            <a:off x="685800" y="6336792"/>
            <a:ext cx="10835640" cy="0"/>
          </a:xfrm>
          <a:prstGeom prst="line">
            <a:avLst/>
          </a:prstGeom>
          <a:noFill/>
          <a:ln w="10160">
            <a:solidFill>
              <a:srgbClr val="D6E8DD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85800" y="6446520"/>
            <a:ext cx="6949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620" dirty="0">
                <a:solidFill>
                  <a:srgbClr val="64748B"/>
                </a:solidFill>
              </a:rPr>
              <a:t>Penyampaian Visi, Misi dan Program Kerja Bakal Calon Rektor • </a:t>
            </a:r>
            <a:r>
              <a:rPr lang="en-US" sz="620" dirty="0" err="1">
                <a:solidFill>
                  <a:srgbClr val="64748B"/>
                </a:solidFill>
              </a:rPr>
              <a:t>Rapat</a:t>
            </a:r>
            <a:r>
              <a:rPr lang="en-US" sz="620" dirty="0">
                <a:solidFill>
                  <a:srgbClr val="64748B"/>
                </a:solidFill>
              </a:rPr>
              <a:t> Terbuka Senat</a:t>
            </a:r>
            <a:endParaRPr lang="en-US" sz="620" dirty="0"/>
          </a:p>
        </p:txBody>
      </p:sp>
      <p:sp>
        <p:nvSpPr>
          <p:cNvPr id="10" name="Text 7"/>
          <p:cNvSpPr/>
          <p:nvPr/>
        </p:nvSpPr>
        <p:spPr>
          <a:xfrm>
            <a:off x="9189720" y="6446520"/>
            <a:ext cx="235915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20" dirty="0">
                <a:solidFill>
                  <a:srgbClr val="64748B"/>
                </a:solidFill>
              </a:rPr>
              <a:t>Universitas Mulawarman</a:t>
            </a:r>
            <a:endParaRPr lang="en-US" sz="62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A9EE375-36B4-9106-7553-49F29288BC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44" y="1729674"/>
            <a:ext cx="3960262" cy="4379462"/>
          </a:xfrm>
          <a:prstGeom prst="flowChartConnector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B0BF5A4-9E85-7E39-6061-11236CD32A51}"/>
              </a:ext>
            </a:extLst>
          </p:cNvPr>
          <p:cNvSpPr txBox="1"/>
          <p:nvPr/>
        </p:nvSpPr>
        <p:spPr>
          <a:xfrm>
            <a:off x="499844" y="738257"/>
            <a:ext cx="10347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296146"/>
                </a:solidFill>
                <a:latin typeface="Merriweather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Profil</a:t>
            </a:r>
            <a:endParaRPr lang="en-US" sz="4000" b="1" dirty="0">
              <a:solidFill>
                <a:srgbClr val="296146"/>
              </a:solidFill>
              <a:latin typeface="Merriweather" panose="00000500000000000000" pitchFamily="2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F52DF67-FCFE-062B-8BAB-0FA5F71699DA}"/>
              </a:ext>
            </a:extLst>
          </p:cNvPr>
          <p:cNvGrpSpPr/>
          <p:nvPr/>
        </p:nvGrpSpPr>
        <p:grpSpPr>
          <a:xfrm>
            <a:off x="4181582" y="1930001"/>
            <a:ext cx="7481852" cy="1980910"/>
            <a:chOff x="5516135" y="1639926"/>
            <a:chExt cx="4537077" cy="1980910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CA2270EA-071C-7538-9CAE-8E1090963B15}"/>
                </a:ext>
              </a:extLst>
            </p:cNvPr>
            <p:cNvGrpSpPr/>
            <p:nvPr/>
          </p:nvGrpSpPr>
          <p:grpSpPr>
            <a:xfrm>
              <a:off x="5516135" y="2390848"/>
              <a:ext cx="4113448" cy="1229988"/>
              <a:chOff x="6470440" y="2090528"/>
              <a:chExt cx="4875971" cy="1639983"/>
            </a:xfrm>
          </p:grpSpPr>
          <p:sp>
            <p:nvSpPr>
              <p:cNvPr id="16" name="Chevron 2">
                <a:extLst>
                  <a:ext uri="{FF2B5EF4-FFF2-40B4-BE49-F238E27FC236}">
                    <a16:creationId xmlns:a16="http://schemas.microsoft.com/office/drawing/2014/main" id="{9A785909-E07F-9FB0-4593-E134EBEEC3DE}"/>
                  </a:ext>
                </a:extLst>
              </p:cNvPr>
              <p:cNvSpPr/>
              <p:nvPr/>
            </p:nvSpPr>
            <p:spPr>
              <a:xfrm rot="5400000">
                <a:off x="6460837" y="2186181"/>
                <a:ext cx="363767" cy="344562"/>
              </a:xfrm>
              <a:custGeom>
                <a:avLst/>
                <a:gdLst/>
                <a:ahLst/>
                <a:cxnLst/>
                <a:rect l="l" t="t" r="r" b="b"/>
                <a:pathLst>
                  <a:path w="3830741" h="3782395">
                    <a:moveTo>
                      <a:pt x="272737" y="3782395"/>
                    </a:moveTo>
                    <a:lnTo>
                      <a:pt x="272737" y="1129329"/>
                    </a:lnTo>
                    <a:cubicBezTo>
                      <a:pt x="368718" y="1192933"/>
                      <a:pt x="457831" y="1251924"/>
                      <a:pt x="541946" y="1307175"/>
                    </a:cubicBezTo>
                    <a:lnTo>
                      <a:pt x="541946" y="3513186"/>
                    </a:lnTo>
                    <a:lnTo>
                      <a:pt x="3561532" y="3513186"/>
                    </a:lnTo>
                    <a:lnTo>
                      <a:pt x="3561532" y="1985872"/>
                    </a:lnTo>
                    <a:lnTo>
                      <a:pt x="3590324" y="1967561"/>
                    </a:lnTo>
                    <a:cubicBezTo>
                      <a:pt x="3580733" y="1962993"/>
                      <a:pt x="3571122" y="1958413"/>
                      <a:pt x="3561532" y="1953733"/>
                    </a:cubicBezTo>
                    <a:lnTo>
                      <a:pt x="3561532" y="522839"/>
                    </a:lnTo>
                    <a:lnTo>
                      <a:pt x="881682" y="522839"/>
                    </a:lnTo>
                    <a:cubicBezTo>
                      <a:pt x="739027" y="434224"/>
                      <a:pt x="600115" y="344664"/>
                      <a:pt x="466828" y="253630"/>
                    </a:cubicBezTo>
                    <a:lnTo>
                      <a:pt x="3830741" y="253630"/>
                    </a:lnTo>
                    <a:lnTo>
                      <a:pt x="3830741" y="3782395"/>
                    </a:lnTo>
                    <a:close/>
                    <a:moveTo>
                      <a:pt x="0" y="0"/>
                    </a:moveTo>
                    <a:cubicBezTo>
                      <a:pt x="678168" y="716943"/>
                      <a:pt x="2221880" y="1454406"/>
                      <a:pt x="3416058" y="1983649"/>
                    </a:cubicBezTo>
                    <a:cubicBezTo>
                      <a:pt x="2906515" y="2315100"/>
                      <a:pt x="1976707" y="2643252"/>
                      <a:pt x="1914290" y="3355250"/>
                    </a:cubicBezTo>
                    <a:lnTo>
                      <a:pt x="1318205" y="3154450"/>
                    </a:lnTo>
                    <a:cubicBezTo>
                      <a:pt x="1531531" y="2503259"/>
                      <a:pt x="1765419" y="2324696"/>
                      <a:pt x="2221606" y="1999551"/>
                    </a:cubicBezTo>
                    <a:cubicBezTo>
                      <a:pt x="1369032" y="1616387"/>
                      <a:pt x="1025337" y="1447905"/>
                      <a:pt x="21688" y="786442"/>
                    </a:cubicBezTo>
                    <a:cubicBezTo>
                      <a:pt x="14534" y="524743"/>
                      <a:pt x="14718" y="351758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erriweather" panose="00000500000000000000" pitchFamily="2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Chevron 2">
                <a:extLst>
                  <a:ext uri="{FF2B5EF4-FFF2-40B4-BE49-F238E27FC236}">
                    <a16:creationId xmlns:a16="http://schemas.microsoft.com/office/drawing/2014/main" id="{B131F156-7DAF-707D-C6E6-13DFFBDEFC8C}"/>
                  </a:ext>
                </a:extLst>
              </p:cNvPr>
              <p:cNvSpPr/>
              <p:nvPr/>
            </p:nvSpPr>
            <p:spPr>
              <a:xfrm rot="5400000">
                <a:off x="6460837" y="3311958"/>
                <a:ext cx="363767" cy="344562"/>
              </a:xfrm>
              <a:custGeom>
                <a:avLst/>
                <a:gdLst/>
                <a:ahLst/>
                <a:cxnLst/>
                <a:rect l="l" t="t" r="r" b="b"/>
                <a:pathLst>
                  <a:path w="3830741" h="3782395">
                    <a:moveTo>
                      <a:pt x="272737" y="3782395"/>
                    </a:moveTo>
                    <a:lnTo>
                      <a:pt x="272737" y="1129329"/>
                    </a:lnTo>
                    <a:cubicBezTo>
                      <a:pt x="368718" y="1192933"/>
                      <a:pt x="457831" y="1251924"/>
                      <a:pt x="541946" y="1307175"/>
                    </a:cubicBezTo>
                    <a:lnTo>
                      <a:pt x="541946" y="3513186"/>
                    </a:lnTo>
                    <a:lnTo>
                      <a:pt x="3561532" y="3513186"/>
                    </a:lnTo>
                    <a:lnTo>
                      <a:pt x="3561532" y="1985872"/>
                    </a:lnTo>
                    <a:lnTo>
                      <a:pt x="3590324" y="1967561"/>
                    </a:lnTo>
                    <a:cubicBezTo>
                      <a:pt x="3580733" y="1962993"/>
                      <a:pt x="3571122" y="1958413"/>
                      <a:pt x="3561532" y="1953733"/>
                    </a:cubicBezTo>
                    <a:lnTo>
                      <a:pt x="3561532" y="522839"/>
                    </a:lnTo>
                    <a:lnTo>
                      <a:pt x="881682" y="522839"/>
                    </a:lnTo>
                    <a:cubicBezTo>
                      <a:pt x="739027" y="434224"/>
                      <a:pt x="600115" y="344664"/>
                      <a:pt x="466828" y="253630"/>
                    </a:cubicBezTo>
                    <a:lnTo>
                      <a:pt x="3830741" y="253630"/>
                    </a:lnTo>
                    <a:lnTo>
                      <a:pt x="3830741" y="3782395"/>
                    </a:lnTo>
                    <a:close/>
                    <a:moveTo>
                      <a:pt x="0" y="0"/>
                    </a:moveTo>
                    <a:cubicBezTo>
                      <a:pt x="678168" y="716943"/>
                      <a:pt x="2221880" y="1454406"/>
                      <a:pt x="3416058" y="1983649"/>
                    </a:cubicBezTo>
                    <a:cubicBezTo>
                      <a:pt x="2906515" y="2315100"/>
                      <a:pt x="1976707" y="2643252"/>
                      <a:pt x="1914290" y="3355250"/>
                    </a:cubicBezTo>
                    <a:lnTo>
                      <a:pt x="1318205" y="3154450"/>
                    </a:lnTo>
                    <a:cubicBezTo>
                      <a:pt x="1531531" y="2503259"/>
                      <a:pt x="1765419" y="2324696"/>
                      <a:pt x="2221606" y="1999551"/>
                    </a:cubicBezTo>
                    <a:cubicBezTo>
                      <a:pt x="1369032" y="1616387"/>
                      <a:pt x="1025337" y="1447905"/>
                      <a:pt x="21688" y="786442"/>
                    </a:cubicBezTo>
                    <a:cubicBezTo>
                      <a:pt x="14534" y="524743"/>
                      <a:pt x="14718" y="351758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erriweather" panose="00000500000000000000" pitchFamily="2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7135E91-1336-2E2B-1FAF-D14F24F19385}"/>
                  </a:ext>
                </a:extLst>
              </p:cNvPr>
              <p:cNvSpPr txBox="1"/>
              <p:nvPr/>
            </p:nvSpPr>
            <p:spPr>
              <a:xfrm>
                <a:off x="6630411" y="2604737"/>
                <a:ext cx="4716000" cy="5334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erriweather" panose="00000500000000000000" pitchFamily="2" charset="0"/>
                    <a:cs typeface="Arial" panose="020B0604020202020204" pitchFamily="34" charset="0"/>
                  </a:rPr>
                  <a:t>S2-Kimia-UGM, Yogyakarta, 2000</a:t>
                </a:r>
                <a:endParaRPr kumimoji="0" lang="ko-KR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erriweather" panose="00000500000000000000" pitchFamily="2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72FAD6E-FF80-CE75-595E-6083A2DF9970}"/>
                  </a:ext>
                </a:extLst>
              </p:cNvPr>
              <p:cNvSpPr txBox="1"/>
              <p:nvPr/>
            </p:nvSpPr>
            <p:spPr>
              <a:xfrm>
                <a:off x="6618103" y="3197033"/>
                <a:ext cx="4716000" cy="5334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erriweather" panose="00000500000000000000" pitchFamily="2" charset="0"/>
                    <a:cs typeface="Arial" panose="020B0604020202020204" pitchFamily="34" charset="0"/>
                  </a:rPr>
                  <a:t>S3-Kimia-UTM, Malaysia, 2015</a:t>
                </a:r>
                <a:endParaRPr kumimoji="0" lang="ko-KR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erriweather" panose="00000500000000000000" pitchFamily="2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3D207CE-D942-A091-4CE2-1FE1FB7BBEED}"/>
                  </a:ext>
                </a:extLst>
              </p:cNvPr>
              <p:cNvSpPr txBox="1"/>
              <p:nvPr/>
            </p:nvSpPr>
            <p:spPr>
              <a:xfrm>
                <a:off x="6630411" y="2090528"/>
                <a:ext cx="4716000" cy="5334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erriweather" panose="00000500000000000000" pitchFamily="2" charset="0"/>
                    <a:cs typeface="Arial" panose="020B0604020202020204" pitchFamily="34" charset="0"/>
                  </a:rPr>
                  <a:t>S1-Pendidikan </a:t>
                </a:r>
                <a:r>
                  <a:rPr lang="en-US" altLang="ko-KR" sz="2000">
                    <a:solidFill>
                      <a:srgbClr val="000000"/>
                    </a:solidFill>
                    <a:latin typeface="Merriweather" panose="00000500000000000000" pitchFamily="2" charset="0"/>
                    <a:cs typeface="Arial" panose="020B0604020202020204" pitchFamily="34" charset="0"/>
                  </a:rPr>
                  <a:t>Kimia</a:t>
                </a:r>
                <a:r>
                  <a:rPr kumimoji="0" lang="en-US" altLang="ko-KR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erriweather" panose="00000500000000000000" pitchFamily="2" charset="0"/>
                    <a:cs typeface="Arial" panose="020B0604020202020204" pitchFamily="34" charset="0"/>
                  </a:rPr>
                  <a:t>-IKIP Semarang, 1992</a:t>
                </a:r>
                <a:endParaRPr kumimoji="0" lang="ko-KR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erriweather" panose="00000500000000000000" pitchFamily="2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7350260-DE73-AD0E-B08D-C8DF15C58F61}"/>
                </a:ext>
              </a:extLst>
            </p:cNvPr>
            <p:cNvSpPr txBox="1"/>
            <p:nvPr/>
          </p:nvSpPr>
          <p:spPr>
            <a:xfrm>
              <a:off x="5609828" y="1639926"/>
              <a:ext cx="4443384" cy="1022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2065" marR="5080" indent="-635">
                <a:lnSpc>
                  <a:spcPct val="110800"/>
                </a:lnSpc>
                <a:spcBef>
                  <a:spcPts val="1400"/>
                </a:spcBef>
              </a:pPr>
              <a:r>
                <a:rPr lang="en-US" sz="2800" spc="90">
                  <a:latin typeface="Merriweather" panose="00000500000000000000" pitchFamily="2" charset="0"/>
                  <a:cs typeface="Arial MT"/>
                </a:rPr>
                <a:t>Prof. Dr. H. Mukhamad Nurhadi, M.Si.</a:t>
              </a:r>
              <a:endParaRPr lang="en-US" sz="2800" spc="90" dirty="0">
                <a:latin typeface="Merriweather" panose="00000500000000000000" pitchFamily="2" charset="0"/>
                <a:cs typeface="Arial MT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2921D22F-DA78-8D80-11AB-9674216AE1A6}"/>
              </a:ext>
            </a:extLst>
          </p:cNvPr>
          <p:cNvSpPr txBox="1"/>
          <p:nvPr/>
        </p:nvSpPr>
        <p:spPr>
          <a:xfrm>
            <a:off x="4880999" y="4150233"/>
            <a:ext cx="6083851" cy="19865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rriweather" panose="00000500000000000000" pitchFamily="2" charset="0"/>
                <a:cs typeface="Arial" panose="020B0604020202020204" pitchFamily="34" charset="0"/>
              </a:rPr>
              <a:t>32 Tahun telah mengabdi di UNMUL. </a:t>
            </a:r>
          </a:p>
          <a:p>
            <a:pPr marL="285750" marR="0" lvl="0" indent="-28575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altLang="ko-KR" sz="2000">
                <a:solidFill>
                  <a:srgbClr val="000000"/>
                </a:solidFill>
                <a:latin typeface="Merriweather" panose="00000500000000000000" pitchFamily="2" charset="0"/>
                <a:cs typeface="Arial" panose="020B0604020202020204" pitchFamily="34" charset="0"/>
              </a:rPr>
              <a:t>3 Tahun Wakil Dekan II (2023-sekarang)</a:t>
            </a:r>
          </a:p>
          <a:p>
            <a:pPr marL="285750" marR="0" lvl="0" indent="-28575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rriweather" panose="00000500000000000000" pitchFamily="2" charset="0"/>
                <a:cs typeface="Arial" panose="020B0604020202020204" pitchFamily="34" charset="0"/>
              </a:rPr>
              <a:t>2 Periode Ketua Jurusan PMIPA</a:t>
            </a:r>
          </a:p>
          <a:p>
            <a:pPr marL="285750" marR="0" lvl="0" indent="-28575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altLang="ko-KR" sz="2000">
                <a:solidFill>
                  <a:srgbClr val="000000"/>
                </a:solidFill>
                <a:latin typeface="Merriweather" panose="00000500000000000000" pitchFamily="2" charset="0"/>
                <a:cs typeface="Arial" panose="020B0604020202020204" pitchFamily="34" charset="0"/>
              </a:rPr>
              <a:t>2 Periode Koor. Prodi Pendidikan Kimia</a:t>
            </a:r>
          </a:p>
          <a:p>
            <a:pPr marL="285750" marR="0" lvl="0" indent="-28575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altLang="ko-KR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erriweather" panose="00000500000000000000" pitchFamily="2" charset="0"/>
                <a:cs typeface="Arial" panose="020B0604020202020204" pitchFamily="34" charset="0"/>
              </a:rPr>
              <a:t>1 Periode Ka. Lab. Pendidikan Kimia</a:t>
            </a:r>
            <a:endParaRPr kumimoji="0" lang="ko-KR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erriweather" panose="00000500000000000000" pitchFamily="2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01B63B8C-D9C6-13DF-D67B-4952632EAA4C}"/>
              </a:ext>
            </a:extLst>
          </p:cNvPr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006B3F"/>
          </a:solidFill>
          <a:ln w="12700">
            <a:solidFill>
              <a:srgbClr val="006B3F">
                <a:alpha val="0"/>
              </a:srgbClr>
            </a:solidFill>
            <a:prstDash val="solid"/>
          </a:ln>
        </p:spPr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E4BBDF1A-773B-3567-5F9D-C202AAE4C262}"/>
              </a:ext>
            </a:extLst>
          </p:cNvPr>
          <p:cNvSpPr/>
          <p:nvPr/>
        </p:nvSpPr>
        <p:spPr>
          <a:xfrm>
            <a:off x="201168" y="0"/>
            <a:ext cx="73152" cy="685800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>
                <a:alpha val="0"/>
              </a:srgbClr>
            </a:solidFill>
            <a:prstDash val="solid"/>
          </a:ln>
        </p:spPr>
      </p:sp>
      <p:pic>
        <p:nvPicPr>
          <p:cNvPr id="4" name="Image 0" descr="/mnt/data/unmul-20260408145731-e033c2.png">
            <a:extLst>
              <a:ext uri="{FF2B5EF4-FFF2-40B4-BE49-F238E27FC236}">
                <a16:creationId xmlns:a16="http://schemas.microsoft.com/office/drawing/2014/main" id="{F0CC444B-5293-66B6-C7B1-F7069D1AC9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488" y="164592"/>
            <a:ext cx="411480" cy="411480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4E540850-9440-1C19-A26F-269CE7D9966D}"/>
              </a:ext>
            </a:extLst>
          </p:cNvPr>
          <p:cNvSpPr/>
          <p:nvPr/>
        </p:nvSpPr>
        <p:spPr>
          <a:xfrm>
            <a:off x="1020318" y="274320"/>
            <a:ext cx="5075682" cy="2103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rgbClr val="12352D"/>
                </a:solidFill>
              </a:rPr>
              <a:t>RAPAT TERBUKA SENAT UNIVERSITAS MULAWARMAN</a:t>
            </a:r>
            <a:endParaRPr lang="en-US" sz="1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DB56FD-9B35-58BE-3410-00F6C3224668}"/>
              </a:ext>
            </a:extLst>
          </p:cNvPr>
          <p:cNvSpPr txBox="1"/>
          <p:nvPr/>
        </p:nvSpPr>
        <p:spPr>
          <a:xfrm>
            <a:off x="499844" y="959640"/>
            <a:ext cx="10347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296146"/>
                </a:solidFill>
                <a:latin typeface="Merriweather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Visi</a:t>
            </a:r>
            <a:r>
              <a:rPr lang="en-US" sz="3600" b="1" dirty="0">
                <a:solidFill>
                  <a:srgbClr val="296146"/>
                </a:solidFill>
                <a:effectLst/>
                <a:latin typeface="Merriweather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UNMUL 2026-2030</a:t>
            </a:r>
            <a:endParaRPr lang="en-US" sz="4000" b="1" dirty="0">
              <a:solidFill>
                <a:srgbClr val="296146"/>
              </a:solidFill>
              <a:latin typeface="Merriweather" panose="00000500000000000000" pitchFamily="2" charset="0"/>
            </a:endParaRPr>
          </a:p>
        </p:txBody>
      </p:sp>
      <p:sp>
        <p:nvSpPr>
          <p:cNvPr id="7" name="object 56">
            <a:extLst>
              <a:ext uri="{FF2B5EF4-FFF2-40B4-BE49-F238E27FC236}">
                <a16:creationId xmlns:a16="http://schemas.microsoft.com/office/drawing/2014/main" id="{FC209873-8904-4EF5-9ECB-1D787F839CEE}"/>
              </a:ext>
            </a:extLst>
          </p:cNvPr>
          <p:cNvSpPr txBox="1">
            <a:spLocks/>
          </p:cNvSpPr>
          <p:nvPr/>
        </p:nvSpPr>
        <p:spPr>
          <a:xfrm>
            <a:off x="4048017" y="2889284"/>
            <a:ext cx="7654248" cy="2856205"/>
          </a:xfrm>
          <a:prstGeom prst="rect">
            <a:avLst/>
          </a:prstGeom>
        </p:spPr>
        <p:txBody>
          <a:bodyPr vert="horz" wrap="square" lIns="0" tIns="8483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065" marR="5080" indent="-635">
              <a:lnSpc>
                <a:spcPct val="110800"/>
              </a:lnSpc>
              <a:spcBef>
                <a:spcPts val="1400"/>
              </a:spcBef>
            </a:pPr>
            <a:r>
              <a:rPr lang="en-US" sz="2400" spc="90" dirty="0">
                <a:latin typeface="Merriweather" panose="00000500000000000000" pitchFamily="2" charset="0"/>
                <a:cs typeface="Arial MT"/>
              </a:rPr>
              <a:t>Universitas</a:t>
            </a:r>
            <a:r>
              <a:rPr lang="en-US" sz="2400" spc="-55" dirty="0">
                <a:latin typeface="Merriweather" panose="00000500000000000000" pitchFamily="2" charset="0"/>
                <a:cs typeface="Arial MT"/>
              </a:rPr>
              <a:t> </a:t>
            </a:r>
            <a:r>
              <a:rPr lang="en-US" sz="2400" spc="120" dirty="0" err="1">
                <a:latin typeface="Merriweather" panose="00000500000000000000" pitchFamily="2" charset="0"/>
                <a:cs typeface="Arial MT"/>
              </a:rPr>
              <a:t>berstandar</a:t>
            </a:r>
            <a:r>
              <a:rPr lang="en-US" sz="2400" spc="-55" dirty="0">
                <a:latin typeface="Merriweather" panose="00000500000000000000" pitchFamily="2" charset="0"/>
                <a:cs typeface="Arial MT"/>
              </a:rPr>
              <a:t> </a:t>
            </a:r>
            <a:r>
              <a:rPr lang="en-US" sz="2400" spc="105" dirty="0" err="1">
                <a:latin typeface="Merriweather" panose="00000500000000000000" pitchFamily="2" charset="0"/>
                <a:cs typeface="Arial MT"/>
              </a:rPr>
              <a:t>internasional</a:t>
            </a:r>
            <a:r>
              <a:rPr lang="en-US" sz="2400" spc="-50" dirty="0">
                <a:latin typeface="Merriweather" panose="00000500000000000000" pitchFamily="2" charset="0"/>
                <a:cs typeface="Arial MT"/>
              </a:rPr>
              <a:t> </a:t>
            </a:r>
            <a:r>
              <a:rPr lang="en-US" sz="2400" spc="40" dirty="0">
                <a:latin typeface="Merriweather" panose="00000500000000000000" pitchFamily="2" charset="0"/>
                <a:cs typeface="Arial MT"/>
              </a:rPr>
              <a:t>yang </a:t>
            </a:r>
            <a:r>
              <a:rPr lang="en-US" sz="2400" spc="130" dirty="0" err="1">
                <a:latin typeface="Merriweather" panose="00000500000000000000" pitchFamily="2" charset="0"/>
                <a:cs typeface="Arial MT"/>
              </a:rPr>
              <a:t>mampu</a:t>
            </a:r>
            <a:r>
              <a:rPr lang="en-US" sz="2400" spc="-50" dirty="0">
                <a:latin typeface="Merriweather" panose="00000500000000000000" pitchFamily="2" charset="0"/>
                <a:cs typeface="Arial MT"/>
              </a:rPr>
              <a:t> </a:t>
            </a:r>
            <a:r>
              <a:rPr lang="en-US" sz="2400" spc="-50" dirty="0" err="1">
                <a:latin typeface="Merriweather" panose="00000500000000000000" pitchFamily="2" charset="0"/>
                <a:cs typeface="Arial MT"/>
              </a:rPr>
              <a:t>berdaya</a:t>
            </a:r>
            <a:r>
              <a:rPr lang="en-US" sz="2400" spc="-50" dirty="0">
                <a:latin typeface="Merriweather" panose="00000500000000000000" pitchFamily="2" charset="0"/>
                <a:cs typeface="Arial MT"/>
              </a:rPr>
              <a:t> </a:t>
            </a:r>
            <a:r>
              <a:rPr lang="en-US" sz="2400" spc="-50" dirty="0" err="1">
                <a:latin typeface="Merriweather" panose="00000500000000000000" pitchFamily="2" charset="0"/>
                <a:cs typeface="Arial MT"/>
              </a:rPr>
              <a:t>saing</a:t>
            </a:r>
            <a:r>
              <a:rPr lang="en-US" sz="2400" spc="-50" dirty="0">
                <a:latin typeface="Merriweather" panose="00000500000000000000" pitchFamily="2" charset="0"/>
                <a:cs typeface="Arial MT"/>
              </a:rPr>
              <a:t> global dan </a:t>
            </a:r>
            <a:r>
              <a:rPr lang="en-US" sz="2400" spc="114" dirty="0" err="1">
                <a:latin typeface="Merriweather" panose="00000500000000000000" pitchFamily="2" charset="0"/>
                <a:cs typeface="Arial MT"/>
              </a:rPr>
              <a:t>berperan</a:t>
            </a:r>
            <a:r>
              <a:rPr lang="en-US" sz="2400" spc="-45" dirty="0">
                <a:latin typeface="Merriweather" panose="00000500000000000000" pitchFamily="2" charset="0"/>
                <a:cs typeface="Arial MT"/>
              </a:rPr>
              <a:t> </a:t>
            </a:r>
            <a:r>
              <a:rPr lang="en-US" sz="2400" spc="100" dirty="0" err="1">
                <a:latin typeface="Merriweather" panose="00000500000000000000" pitchFamily="2" charset="0"/>
                <a:cs typeface="Arial MT"/>
              </a:rPr>
              <a:t>dalam</a:t>
            </a:r>
            <a:r>
              <a:rPr lang="en-US" sz="2400" spc="-45" dirty="0">
                <a:latin typeface="Merriweather" panose="00000500000000000000" pitchFamily="2" charset="0"/>
                <a:cs typeface="Arial MT"/>
              </a:rPr>
              <a:t> </a:t>
            </a:r>
            <a:r>
              <a:rPr lang="en-US" sz="2400" spc="100" dirty="0" err="1">
                <a:latin typeface="Merriweather" panose="00000500000000000000" pitchFamily="2" charset="0"/>
                <a:cs typeface="Arial MT"/>
              </a:rPr>
              <a:t>pembangunan</a:t>
            </a:r>
            <a:r>
              <a:rPr lang="en-US" sz="2400" spc="-50" dirty="0">
                <a:latin typeface="Merriweather" panose="00000500000000000000" pitchFamily="2" charset="0"/>
                <a:cs typeface="Arial MT"/>
              </a:rPr>
              <a:t> </a:t>
            </a:r>
            <a:r>
              <a:rPr lang="en-US" sz="2400" spc="40" dirty="0" err="1">
                <a:latin typeface="Merriweather" panose="00000500000000000000" pitchFamily="2" charset="0"/>
                <a:cs typeface="Arial MT"/>
              </a:rPr>
              <a:t>bangsa</a:t>
            </a:r>
            <a:r>
              <a:rPr lang="en-US" sz="2400" spc="40" dirty="0">
                <a:latin typeface="Merriweather" panose="00000500000000000000" pitchFamily="2" charset="0"/>
                <a:cs typeface="Arial MT"/>
              </a:rPr>
              <a:t> </a:t>
            </a:r>
            <a:r>
              <a:rPr lang="en-US" sz="2400" spc="105" dirty="0" err="1">
                <a:latin typeface="Merriweather" panose="00000500000000000000" pitchFamily="2" charset="0"/>
                <a:cs typeface="Arial MT"/>
              </a:rPr>
              <a:t>melalui</a:t>
            </a:r>
            <a:r>
              <a:rPr lang="en-US" sz="2400" spc="-55" dirty="0">
                <a:latin typeface="Merriweather" panose="00000500000000000000" pitchFamily="2" charset="0"/>
                <a:cs typeface="Arial MT"/>
              </a:rPr>
              <a:t> </a:t>
            </a:r>
            <a:r>
              <a:rPr lang="en-US" sz="2400" spc="95" dirty="0" err="1">
                <a:latin typeface="Merriweather" panose="00000500000000000000" pitchFamily="2" charset="0"/>
                <a:cs typeface="Arial MT"/>
              </a:rPr>
              <a:t>pendidikan</a:t>
            </a:r>
            <a:r>
              <a:rPr lang="en-US" sz="2400" spc="95" dirty="0">
                <a:latin typeface="Merriweather" panose="00000500000000000000" pitchFamily="2" charset="0"/>
                <a:cs typeface="Arial MT"/>
              </a:rPr>
              <a:t>,</a:t>
            </a:r>
            <a:r>
              <a:rPr lang="en-US" sz="2400" spc="-55" dirty="0">
                <a:latin typeface="Merriweather" panose="00000500000000000000" pitchFamily="2" charset="0"/>
                <a:cs typeface="Arial MT"/>
              </a:rPr>
              <a:t> </a:t>
            </a:r>
            <a:r>
              <a:rPr lang="en-US" sz="2400" spc="105" dirty="0" err="1">
                <a:latin typeface="Merriweather" panose="00000500000000000000" pitchFamily="2" charset="0"/>
                <a:cs typeface="Arial MT"/>
              </a:rPr>
              <a:t>penelitian</a:t>
            </a:r>
            <a:r>
              <a:rPr lang="en-US" sz="2400" spc="105" dirty="0">
                <a:latin typeface="Merriweather" panose="00000500000000000000" pitchFamily="2" charset="0"/>
                <a:cs typeface="Arial MT"/>
              </a:rPr>
              <a:t>,</a:t>
            </a:r>
            <a:r>
              <a:rPr lang="en-US" sz="2400" spc="-55" dirty="0">
                <a:latin typeface="Merriweather" panose="00000500000000000000" pitchFamily="2" charset="0"/>
                <a:cs typeface="Arial MT"/>
              </a:rPr>
              <a:t> </a:t>
            </a:r>
            <a:r>
              <a:rPr lang="en-US" sz="2400" spc="110" dirty="0">
                <a:latin typeface="Merriweather" panose="00000500000000000000" pitchFamily="2" charset="0"/>
                <a:cs typeface="Arial MT"/>
              </a:rPr>
              <a:t>dan</a:t>
            </a:r>
            <a:r>
              <a:rPr lang="en-US" sz="2400" spc="-55" dirty="0">
                <a:latin typeface="Merriweather" panose="00000500000000000000" pitchFamily="2" charset="0"/>
                <a:cs typeface="Arial MT"/>
              </a:rPr>
              <a:t> </a:t>
            </a:r>
            <a:r>
              <a:rPr lang="en-US" sz="2400" spc="85" dirty="0" err="1">
                <a:latin typeface="Merriweather" panose="00000500000000000000" pitchFamily="2" charset="0"/>
                <a:cs typeface="Arial MT"/>
              </a:rPr>
              <a:t>pengabdian</a:t>
            </a:r>
            <a:r>
              <a:rPr lang="en-US" sz="2400" spc="85" dirty="0">
                <a:latin typeface="Merriweather" panose="00000500000000000000" pitchFamily="2" charset="0"/>
                <a:cs typeface="Arial MT"/>
              </a:rPr>
              <a:t> </a:t>
            </a:r>
            <a:r>
              <a:rPr lang="en-US" sz="2400" spc="65" dirty="0" err="1">
                <a:latin typeface="Merriweather" panose="00000500000000000000" pitchFamily="2" charset="0"/>
                <a:cs typeface="Arial MT"/>
              </a:rPr>
              <a:t>kepada</a:t>
            </a:r>
            <a:r>
              <a:rPr lang="en-US" sz="2400" spc="-50" dirty="0">
                <a:latin typeface="Merriweather" panose="00000500000000000000" pitchFamily="2" charset="0"/>
                <a:cs typeface="Arial MT"/>
              </a:rPr>
              <a:t> </a:t>
            </a:r>
            <a:r>
              <a:rPr lang="en-US" sz="2400" spc="70" dirty="0" err="1">
                <a:latin typeface="Merriweather" panose="00000500000000000000" pitchFamily="2" charset="0"/>
                <a:cs typeface="Arial MT"/>
              </a:rPr>
              <a:t>masyarakat</a:t>
            </a:r>
            <a:r>
              <a:rPr lang="en-US" sz="2400" spc="-50" dirty="0">
                <a:latin typeface="Merriweather" panose="00000500000000000000" pitchFamily="2" charset="0"/>
                <a:cs typeface="Arial MT"/>
              </a:rPr>
              <a:t> </a:t>
            </a:r>
            <a:r>
              <a:rPr lang="en-US" sz="2400" spc="60" dirty="0">
                <a:latin typeface="Merriweather" panose="00000500000000000000" pitchFamily="2" charset="0"/>
                <a:cs typeface="Arial MT"/>
              </a:rPr>
              <a:t>yang</a:t>
            </a:r>
            <a:r>
              <a:rPr lang="en-US" sz="2400" spc="-50" dirty="0">
                <a:latin typeface="Merriweather" panose="00000500000000000000" pitchFamily="2" charset="0"/>
                <a:cs typeface="Arial MT"/>
              </a:rPr>
              <a:t> </a:t>
            </a:r>
            <a:r>
              <a:rPr lang="en-US" sz="2400" spc="160" dirty="0" err="1">
                <a:latin typeface="Merriweather" panose="00000500000000000000" pitchFamily="2" charset="0"/>
                <a:cs typeface="Arial MT"/>
              </a:rPr>
              <a:t>bertumpu</a:t>
            </a:r>
            <a:r>
              <a:rPr lang="en-US" sz="2400" spc="-50" dirty="0">
                <a:latin typeface="Merriweather" panose="00000500000000000000" pitchFamily="2" charset="0"/>
                <a:cs typeface="Arial MT"/>
              </a:rPr>
              <a:t> </a:t>
            </a:r>
            <a:r>
              <a:rPr lang="en-US" sz="2400" spc="90" dirty="0">
                <a:latin typeface="Merriweather" panose="00000500000000000000" pitchFamily="2" charset="0"/>
                <a:cs typeface="Arial MT"/>
              </a:rPr>
              <a:t>pada</a:t>
            </a:r>
            <a:r>
              <a:rPr lang="en-US" sz="2400" spc="-50" dirty="0">
                <a:latin typeface="Merriweather" panose="00000500000000000000" pitchFamily="2" charset="0"/>
                <a:cs typeface="Arial MT"/>
              </a:rPr>
              <a:t> </a:t>
            </a:r>
            <a:r>
              <a:rPr lang="en-US" sz="2400" spc="105" dirty="0" err="1">
                <a:latin typeface="Merriweather" panose="00000500000000000000" pitchFamily="2" charset="0"/>
                <a:cs typeface="Arial MT"/>
              </a:rPr>
              <a:t>sumber</a:t>
            </a:r>
            <a:r>
              <a:rPr lang="en-US" sz="2400" spc="105" dirty="0">
                <a:latin typeface="Merriweather" panose="00000500000000000000" pitchFamily="2" charset="0"/>
                <a:cs typeface="Arial MT"/>
              </a:rPr>
              <a:t> </a:t>
            </a:r>
            <a:r>
              <a:rPr lang="en-US" sz="2400" spc="70" dirty="0" err="1">
                <a:latin typeface="Merriweather" panose="00000500000000000000" pitchFamily="2" charset="0"/>
                <a:cs typeface="Arial MT"/>
              </a:rPr>
              <a:t>daya</a:t>
            </a:r>
            <a:r>
              <a:rPr lang="en-US" sz="2400" spc="-60" dirty="0">
                <a:latin typeface="Merriweather" panose="00000500000000000000" pitchFamily="2" charset="0"/>
                <a:cs typeface="Arial MT"/>
              </a:rPr>
              <a:t> </a:t>
            </a:r>
            <a:r>
              <a:rPr lang="en-US" sz="2400" spc="80" dirty="0" err="1">
                <a:latin typeface="Merriweather" panose="00000500000000000000" pitchFamily="2" charset="0"/>
                <a:cs typeface="Arial MT"/>
              </a:rPr>
              <a:t>alam</a:t>
            </a:r>
            <a:r>
              <a:rPr lang="en-US" sz="2400" spc="-60" dirty="0">
                <a:latin typeface="Merriweather" panose="00000500000000000000" pitchFamily="2" charset="0"/>
                <a:cs typeface="Arial MT"/>
              </a:rPr>
              <a:t> </a:t>
            </a:r>
            <a:r>
              <a:rPr lang="en-US" sz="2400" spc="70" dirty="0" err="1">
                <a:latin typeface="Merriweather" panose="00000500000000000000" pitchFamily="2" charset="0"/>
                <a:cs typeface="Arial MT"/>
              </a:rPr>
              <a:t>khususnya</a:t>
            </a:r>
            <a:r>
              <a:rPr lang="en-US" sz="2400" spc="-55" dirty="0">
                <a:latin typeface="Merriweather" panose="00000500000000000000" pitchFamily="2" charset="0"/>
                <a:cs typeface="Arial MT"/>
              </a:rPr>
              <a:t> </a:t>
            </a:r>
            <a:r>
              <a:rPr lang="en-US" sz="2400" spc="135" dirty="0" err="1">
                <a:latin typeface="Merriweather" panose="00000500000000000000" pitchFamily="2" charset="0"/>
                <a:cs typeface="Arial MT"/>
              </a:rPr>
              <a:t>hutan</a:t>
            </a:r>
            <a:r>
              <a:rPr lang="en-US" sz="2400" spc="-60" dirty="0">
                <a:latin typeface="Merriweather" panose="00000500000000000000" pitchFamily="2" charset="0"/>
                <a:cs typeface="Arial MT"/>
              </a:rPr>
              <a:t> </a:t>
            </a:r>
            <a:r>
              <a:rPr lang="en-US" sz="2400" spc="140" dirty="0" err="1">
                <a:latin typeface="Merriweather" panose="00000500000000000000" pitchFamily="2" charset="0"/>
                <a:cs typeface="Arial MT"/>
              </a:rPr>
              <a:t>tropis</a:t>
            </a:r>
            <a:r>
              <a:rPr lang="en-US" sz="2400" spc="-55" dirty="0">
                <a:latin typeface="Merriweather" panose="00000500000000000000" pitchFamily="2" charset="0"/>
                <a:cs typeface="Arial MT"/>
              </a:rPr>
              <a:t> </a:t>
            </a:r>
            <a:r>
              <a:rPr lang="en-US" sz="2400" spc="114" dirty="0" err="1">
                <a:latin typeface="Merriweather" panose="00000500000000000000" pitchFamily="2" charset="0"/>
                <a:cs typeface="Arial MT"/>
              </a:rPr>
              <a:t>lembap</a:t>
            </a:r>
            <a:r>
              <a:rPr lang="en-US" sz="2400" spc="114" dirty="0">
                <a:latin typeface="Merriweather" panose="00000500000000000000" pitchFamily="2" charset="0"/>
                <a:cs typeface="Arial MT"/>
              </a:rPr>
              <a:t> </a:t>
            </a:r>
            <a:r>
              <a:rPr lang="en-US" sz="2400" dirty="0">
                <a:latin typeface="Merriweather" panose="00000500000000000000" pitchFamily="2" charset="0"/>
                <a:cs typeface="Arial MT"/>
              </a:rPr>
              <a:t>(</a:t>
            </a:r>
            <a:r>
              <a:rPr lang="en-US" sz="2400" i="1" dirty="0">
                <a:latin typeface="Merriweather" panose="00000500000000000000" pitchFamily="2" charset="0"/>
                <a:cs typeface="Verdana"/>
              </a:rPr>
              <a:t>tropical</a:t>
            </a:r>
            <a:r>
              <a:rPr lang="en-US" sz="2400" i="1" spc="-190" dirty="0">
                <a:latin typeface="Merriweather" panose="00000500000000000000" pitchFamily="2" charset="0"/>
                <a:cs typeface="Verdana"/>
              </a:rPr>
              <a:t> </a:t>
            </a:r>
            <a:r>
              <a:rPr lang="en-US" sz="2400" i="1" dirty="0">
                <a:latin typeface="Merriweather" panose="00000500000000000000" pitchFamily="2" charset="0"/>
                <a:cs typeface="Verdana"/>
              </a:rPr>
              <a:t>rain</a:t>
            </a:r>
            <a:r>
              <a:rPr lang="en-US" sz="2400" i="1" spc="-195" dirty="0">
                <a:latin typeface="Merriweather" panose="00000500000000000000" pitchFamily="2" charset="0"/>
                <a:cs typeface="Verdana"/>
              </a:rPr>
              <a:t> </a:t>
            </a:r>
            <a:r>
              <a:rPr lang="en-US" sz="2400" i="1" dirty="0">
                <a:latin typeface="Merriweather" panose="00000500000000000000" pitchFamily="2" charset="0"/>
                <a:cs typeface="Verdana"/>
              </a:rPr>
              <a:t>forest</a:t>
            </a:r>
            <a:r>
              <a:rPr lang="en-US" sz="2400" dirty="0">
                <a:latin typeface="Merriweather" panose="00000500000000000000" pitchFamily="2" charset="0"/>
                <a:cs typeface="Arial MT"/>
              </a:rPr>
              <a:t>)</a:t>
            </a:r>
            <a:r>
              <a:rPr lang="en-US" sz="2400" spc="-25" dirty="0">
                <a:latin typeface="Merriweather" panose="00000500000000000000" pitchFamily="2" charset="0"/>
                <a:cs typeface="Arial MT"/>
              </a:rPr>
              <a:t> </a:t>
            </a:r>
            <a:r>
              <a:rPr lang="en-US" sz="2400" spc="110" dirty="0">
                <a:latin typeface="Merriweather" panose="00000500000000000000" pitchFamily="2" charset="0"/>
                <a:cs typeface="Arial MT"/>
              </a:rPr>
              <a:t>dan</a:t>
            </a:r>
            <a:r>
              <a:rPr lang="en-US" sz="2400" spc="-30" dirty="0">
                <a:latin typeface="Merriweather" panose="00000500000000000000" pitchFamily="2" charset="0"/>
                <a:cs typeface="Arial MT"/>
              </a:rPr>
              <a:t> </a:t>
            </a:r>
            <a:r>
              <a:rPr lang="en-US" sz="2400" spc="65" dirty="0" err="1">
                <a:latin typeface="Merriweather" panose="00000500000000000000" pitchFamily="2" charset="0"/>
                <a:cs typeface="Arial MT"/>
              </a:rPr>
              <a:t>lingkungannya</a:t>
            </a:r>
            <a:r>
              <a:rPr lang="en-US" sz="2400" spc="65" dirty="0">
                <a:latin typeface="Merriweather" panose="00000500000000000000" pitchFamily="2" charset="0"/>
                <a:cs typeface="Arial MT"/>
              </a:rPr>
              <a:t>.</a:t>
            </a:r>
            <a:endParaRPr lang="en-US" sz="2400" dirty="0">
              <a:latin typeface="Merriweather" panose="00000500000000000000" pitchFamily="2" charset="0"/>
              <a:cs typeface="Arial MT"/>
            </a:endParaRPr>
          </a:p>
        </p:txBody>
      </p:sp>
      <p:pic>
        <p:nvPicPr>
          <p:cNvPr id="8" name="Picture 2" descr="Gambar Target Panahan Png, Vektor, PSD, dan Clipart Dengan Background  Transparan untuk Download Gratis | Pngtree">
            <a:extLst>
              <a:ext uri="{FF2B5EF4-FFF2-40B4-BE49-F238E27FC236}">
                <a16:creationId xmlns:a16="http://schemas.microsoft.com/office/drawing/2014/main" id="{A42C7058-E385-F2D4-B9C5-A68E3BD43E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998" y="2201960"/>
            <a:ext cx="4776084" cy="3820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6">
            <a:extLst>
              <a:ext uri="{FF2B5EF4-FFF2-40B4-BE49-F238E27FC236}">
                <a16:creationId xmlns:a16="http://schemas.microsoft.com/office/drawing/2014/main" id="{C3613A4D-CDF8-70CF-F94B-D3525AE7BBE4}"/>
              </a:ext>
            </a:extLst>
          </p:cNvPr>
          <p:cNvSpPr/>
          <p:nvPr/>
        </p:nvSpPr>
        <p:spPr>
          <a:xfrm>
            <a:off x="685800" y="6446520"/>
            <a:ext cx="6949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620" dirty="0">
                <a:solidFill>
                  <a:srgbClr val="64748B"/>
                </a:solidFill>
              </a:rPr>
              <a:t>Penyampaian Visi, Misi dan Program Kerja Bakal Calon Rektor • </a:t>
            </a:r>
            <a:r>
              <a:rPr lang="en-US" sz="620" dirty="0" err="1">
                <a:solidFill>
                  <a:srgbClr val="64748B"/>
                </a:solidFill>
              </a:rPr>
              <a:t>Rapat</a:t>
            </a:r>
            <a:r>
              <a:rPr lang="en-US" sz="620" dirty="0">
                <a:solidFill>
                  <a:srgbClr val="64748B"/>
                </a:solidFill>
              </a:rPr>
              <a:t> Terbuka Senat</a:t>
            </a:r>
            <a:endParaRPr lang="en-US" sz="620" dirty="0"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36AD72DA-F9A2-1B53-A577-8C665C04A626}"/>
              </a:ext>
            </a:extLst>
          </p:cNvPr>
          <p:cNvSpPr/>
          <p:nvPr/>
        </p:nvSpPr>
        <p:spPr>
          <a:xfrm>
            <a:off x="9189720" y="6446520"/>
            <a:ext cx="235915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20" dirty="0">
                <a:solidFill>
                  <a:srgbClr val="64748B"/>
                </a:solidFill>
              </a:rPr>
              <a:t>Universitas Mulawarman</a:t>
            </a:r>
            <a:endParaRPr lang="en-US" sz="620" dirty="0"/>
          </a:p>
        </p:txBody>
      </p:sp>
    </p:spTree>
    <p:extLst>
      <p:ext uri="{BB962C8B-B14F-4D97-AF65-F5344CB8AC3E}">
        <p14:creationId xmlns:p14="http://schemas.microsoft.com/office/powerpoint/2010/main" val="20755961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C2D3D9D7-9DE0-DB3E-31BA-50AFFB17B5BD}"/>
              </a:ext>
            </a:extLst>
          </p:cNvPr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006B3F"/>
          </a:solidFill>
          <a:ln w="12700">
            <a:solidFill>
              <a:srgbClr val="006B3F">
                <a:alpha val="0"/>
              </a:srgbClr>
            </a:solidFill>
            <a:prstDash val="solid"/>
          </a:ln>
        </p:spPr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E321A916-6586-4397-F237-872E89FE56C2}"/>
              </a:ext>
            </a:extLst>
          </p:cNvPr>
          <p:cNvSpPr/>
          <p:nvPr/>
        </p:nvSpPr>
        <p:spPr>
          <a:xfrm>
            <a:off x="201168" y="0"/>
            <a:ext cx="73152" cy="685800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>
                <a:alpha val="0"/>
              </a:srgbClr>
            </a:solidFill>
            <a:prstDash val="solid"/>
          </a:ln>
        </p:spPr>
      </p:sp>
      <p:pic>
        <p:nvPicPr>
          <p:cNvPr id="4" name="Image 0" descr="/mnt/data/unmul-20260408145731-e033c2.png">
            <a:extLst>
              <a:ext uri="{FF2B5EF4-FFF2-40B4-BE49-F238E27FC236}">
                <a16:creationId xmlns:a16="http://schemas.microsoft.com/office/drawing/2014/main" id="{D6E8D828-F5D6-FE50-C482-A2071AAD01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488" y="164592"/>
            <a:ext cx="411480" cy="411480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59DD869A-33F0-C712-906D-05BD363FD16B}"/>
              </a:ext>
            </a:extLst>
          </p:cNvPr>
          <p:cNvSpPr/>
          <p:nvPr/>
        </p:nvSpPr>
        <p:spPr>
          <a:xfrm>
            <a:off x="1020318" y="274320"/>
            <a:ext cx="5075682" cy="2103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rgbClr val="12352D"/>
                </a:solidFill>
              </a:rPr>
              <a:t>RAPAT TERBUKA SENAT UNIVERSITAS MULAWARMAN</a:t>
            </a:r>
            <a:endParaRPr lang="en-US" sz="1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C3791C-EC19-E30F-3DB2-E58545E18E89}"/>
              </a:ext>
            </a:extLst>
          </p:cNvPr>
          <p:cNvSpPr txBox="1"/>
          <p:nvPr/>
        </p:nvSpPr>
        <p:spPr>
          <a:xfrm>
            <a:off x="499844" y="776759"/>
            <a:ext cx="10347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296146"/>
                </a:solidFill>
                <a:effectLst/>
                <a:latin typeface="Merriweather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Milestones UNMUL</a:t>
            </a:r>
            <a:endParaRPr lang="en-US" sz="4000" b="1" dirty="0">
              <a:solidFill>
                <a:srgbClr val="296146"/>
              </a:solidFill>
              <a:latin typeface="Merriweather" panose="00000500000000000000" pitchFamily="2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580E3D7-F1B5-6E4C-0967-69FF17C04670}"/>
              </a:ext>
            </a:extLst>
          </p:cNvPr>
          <p:cNvCxnSpPr>
            <a:cxnSpLocks/>
          </p:cNvCxnSpPr>
          <p:nvPr/>
        </p:nvCxnSpPr>
        <p:spPr>
          <a:xfrm flipV="1">
            <a:off x="1638199" y="3832861"/>
            <a:ext cx="8215330" cy="14353"/>
          </a:xfrm>
          <a:prstGeom prst="line">
            <a:avLst/>
          </a:prstGeom>
          <a:ln w="28575"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FC58F95C-17B3-73BF-CAE7-546F583FE66F}"/>
              </a:ext>
            </a:extLst>
          </p:cNvPr>
          <p:cNvGrpSpPr/>
          <p:nvPr/>
        </p:nvGrpSpPr>
        <p:grpSpPr>
          <a:xfrm>
            <a:off x="2429695" y="3313187"/>
            <a:ext cx="1066771" cy="1068054"/>
            <a:chOff x="1350296" y="2894973"/>
            <a:chExt cx="1066771" cy="1068054"/>
          </a:xfrm>
          <a:solidFill>
            <a:schemeClr val="accent5">
              <a:lumMod val="75000"/>
            </a:schemeClr>
          </a:solidFill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1DF818DD-CEF4-286D-16AA-E05A5DD976A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3895" y="2894973"/>
              <a:ext cx="533172" cy="534027"/>
            </a:xfrm>
            <a:custGeom>
              <a:avLst/>
              <a:gdLst>
                <a:gd name="T0" fmla="*/ 0 w 3054"/>
                <a:gd name="T1" fmla="*/ 0 h 3054"/>
                <a:gd name="T2" fmla="*/ 3054 w 3054"/>
                <a:gd name="T3" fmla="*/ 3054 h 3054"/>
                <a:gd name="T4" fmla="*/ 2291 w 3054"/>
                <a:gd name="T5" fmla="*/ 3054 h 3054"/>
                <a:gd name="T6" fmla="*/ 0 w 3054"/>
                <a:gd name="T7" fmla="*/ 763 h 3054"/>
                <a:gd name="T8" fmla="*/ 0 w 3054"/>
                <a:gd name="T9" fmla="*/ 0 h 30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54" h="3054">
                  <a:moveTo>
                    <a:pt x="0" y="0"/>
                  </a:moveTo>
                  <a:cubicBezTo>
                    <a:pt x="1687" y="0"/>
                    <a:pt x="3054" y="1367"/>
                    <a:pt x="3054" y="3054"/>
                  </a:cubicBezTo>
                  <a:lnTo>
                    <a:pt x="2291" y="3054"/>
                  </a:lnTo>
                  <a:cubicBezTo>
                    <a:pt x="2291" y="1789"/>
                    <a:pt x="1265" y="763"/>
                    <a:pt x="0" y="763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srgbClr val="00B050"/>
                </a:solidFill>
              </a:endParaRPr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32B84DB4-4B67-48ED-09DF-0885474C69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0296" y="3429000"/>
              <a:ext cx="533599" cy="534027"/>
            </a:xfrm>
            <a:custGeom>
              <a:avLst/>
              <a:gdLst>
                <a:gd name="T0" fmla="*/ 3055 w 3055"/>
                <a:gd name="T1" fmla="*/ 3055 h 3055"/>
                <a:gd name="T2" fmla="*/ 0 w 3055"/>
                <a:gd name="T3" fmla="*/ 0 h 3055"/>
                <a:gd name="T4" fmla="*/ 764 w 3055"/>
                <a:gd name="T5" fmla="*/ 0 h 3055"/>
                <a:gd name="T6" fmla="*/ 3055 w 3055"/>
                <a:gd name="T7" fmla="*/ 2291 h 3055"/>
                <a:gd name="T8" fmla="*/ 3055 w 3055"/>
                <a:gd name="T9" fmla="*/ 3055 h 3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55" h="3055">
                  <a:moveTo>
                    <a:pt x="3055" y="3055"/>
                  </a:moveTo>
                  <a:cubicBezTo>
                    <a:pt x="1368" y="3055"/>
                    <a:pt x="0" y="1687"/>
                    <a:pt x="0" y="0"/>
                  </a:cubicBezTo>
                  <a:lnTo>
                    <a:pt x="764" y="0"/>
                  </a:lnTo>
                  <a:cubicBezTo>
                    <a:pt x="764" y="1266"/>
                    <a:pt x="1789" y="2291"/>
                    <a:pt x="3055" y="2291"/>
                  </a:cubicBezTo>
                  <a:lnTo>
                    <a:pt x="3055" y="3055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>
                <a:solidFill>
                  <a:srgbClr val="00B050"/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EC3D9FF-EC32-E3AD-057E-062D6EBAECDF}"/>
              </a:ext>
            </a:extLst>
          </p:cNvPr>
          <p:cNvGrpSpPr/>
          <p:nvPr/>
        </p:nvGrpSpPr>
        <p:grpSpPr>
          <a:xfrm>
            <a:off x="7850547" y="3313187"/>
            <a:ext cx="1066771" cy="1068054"/>
            <a:chOff x="6771148" y="2894973"/>
            <a:chExt cx="1066771" cy="1068054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5E58FAE3-B76B-EC79-8E59-4FFD8C43E5E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04747" y="2894973"/>
              <a:ext cx="533172" cy="534027"/>
            </a:xfrm>
            <a:custGeom>
              <a:avLst/>
              <a:gdLst>
                <a:gd name="T0" fmla="*/ 0 w 3054"/>
                <a:gd name="T1" fmla="*/ 0 h 3054"/>
                <a:gd name="T2" fmla="*/ 3054 w 3054"/>
                <a:gd name="T3" fmla="*/ 3054 h 3054"/>
                <a:gd name="T4" fmla="*/ 2291 w 3054"/>
                <a:gd name="T5" fmla="*/ 3054 h 3054"/>
                <a:gd name="T6" fmla="*/ 0 w 3054"/>
                <a:gd name="T7" fmla="*/ 763 h 3054"/>
                <a:gd name="T8" fmla="*/ 0 w 3054"/>
                <a:gd name="T9" fmla="*/ 0 h 30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54" h="3054">
                  <a:moveTo>
                    <a:pt x="0" y="0"/>
                  </a:moveTo>
                  <a:cubicBezTo>
                    <a:pt x="1687" y="0"/>
                    <a:pt x="3054" y="1367"/>
                    <a:pt x="3054" y="3054"/>
                  </a:cubicBezTo>
                  <a:lnTo>
                    <a:pt x="2291" y="3054"/>
                  </a:lnTo>
                  <a:cubicBezTo>
                    <a:pt x="2291" y="1789"/>
                    <a:pt x="1265" y="763"/>
                    <a:pt x="0" y="76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9582DE8B-20C0-CC0B-4187-ECE67C24B85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1148" y="3429000"/>
              <a:ext cx="533599" cy="534027"/>
            </a:xfrm>
            <a:custGeom>
              <a:avLst/>
              <a:gdLst>
                <a:gd name="T0" fmla="*/ 3055 w 3055"/>
                <a:gd name="T1" fmla="*/ 3055 h 3055"/>
                <a:gd name="T2" fmla="*/ 0 w 3055"/>
                <a:gd name="T3" fmla="*/ 0 h 3055"/>
                <a:gd name="T4" fmla="*/ 764 w 3055"/>
                <a:gd name="T5" fmla="*/ 0 h 3055"/>
                <a:gd name="T6" fmla="*/ 3055 w 3055"/>
                <a:gd name="T7" fmla="*/ 2291 h 3055"/>
                <a:gd name="T8" fmla="*/ 3055 w 3055"/>
                <a:gd name="T9" fmla="*/ 3055 h 3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55" h="3055">
                  <a:moveTo>
                    <a:pt x="3055" y="3055"/>
                  </a:moveTo>
                  <a:cubicBezTo>
                    <a:pt x="1368" y="3055"/>
                    <a:pt x="0" y="1687"/>
                    <a:pt x="0" y="0"/>
                  </a:cubicBezTo>
                  <a:lnTo>
                    <a:pt x="764" y="0"/>
                  </a:lnTo>
                  <a:cubicBezTo>
                    <a:pt x="764" y="1266"/>
                    <a:pt x="1789" y="2291"/>
                    <a:pt x="3055" y="2291"/>
                  </a:cubicBezTo>
                  <a:lnTo>
                    <a:pt x="3055" y="3055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9596F56-E9C3-285B-CF11-A7C92C3A1931}"/>
              </a:ext>
            </a:extLst>
          </p:cNvPr>
          <p:cNvGrpSpPr/>
          <p:nvPr/>
        </p:nvGrpSpPr>
        <p:grpSpPr>
          <a:xfrm>
            <a:off x="5140121" y="3313187"/>
            <a:ext cx="1066771" cy="1068054"/>
            <a:chOff x="4060722" y="2894973"/>
            <a:chExt cx="1066771" cy="1068054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6658AE5B-CAC3-54E1-6906-1D51656648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4321" y="2894973"/>
              <a:ext cx="533172" cy="534027"/>
            </a:xfrm>
            <a:custGeom>
              <a:avLst/>
              <a:gdLst>
                <a:gd name="T0" fmla="*/ 0 w 3054"/>
                <a:gd name="T1" fmla="*/ 0 h 3054"/>
                <a:gd name="T2" fmla="*/ 3054 w 3054"/>
                <a:gd name="T3" fmla="*/ 3054 h 3054"/>
                <a:gd name="T4" fmla="*/ 2291 w 3054"/>
                <a:gd name="T5" fmla="*/ 3054 h 3054"/>
                <a:gd name="T6" fmla="*/ 0 w 3054"/>
                <a:gd name="T7" fmla="*/ 763 h 3054"/>
                <a:gd name="T8" fmla="*/ 0 w 3054"/>
                <a:gd name="T9" fmla="*/ 0 h 30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54" h="3054">
                  <a:moveTo>
                    <a:pt x="0" y="0"/>
                  </a:moveTo>
                  <a:cubicBezTo>
                    <a:pt x="1687" y="0"/>
                    <a:pt x="3054" y="1367"/>
                    <a:pt x="3054" y="3054"/>
                  </a:cubicBezTo>
                  <a:lnTo>
                    <a:pt x="2291" y="3054"/>
                  </a:lnTo>
                  <a:cubicBezTo>
                    <a:pt x="2291" y="1789"/>
                    <a:pt x="1265" y="763"/>
                    <a:pt x="0" y="76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 w="0">
              <a:solidFill>
                <a:srgbClr val="FFC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2D4033CC-E4C9-4C14-49AC-F558D33CB3D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0722" y="3429000"/>
              <a:ext cx="533599" cy="534027"/>
            </a:xfrm>
            <a:custGeom>
              <a:avLst/>
              <a:gdLst>
                <a:gd name="T0" fmla="*/ 3055 w 3055"/>
                <a:gd name="T1" fmla="*/ 3055 h 3055"/>
                <a:gd name="T2" fmla="*/ 0 w 3055"/>
                <a:gd name="T3" fmla="*/ 0 h 3055"/>
                <a:gd name="T4" fmla="*/ 764 w 3055"/>
                <a:gd name="T5" fmla="*/ 0 h 3055"/>
                <a:gd name="T6" fmla="*/ 3055 w 3055"/>
                <a:gd name="T7" fmla="*/ 2291 h 3055"/>
                <a:gd name="T8" fmla="*/ 3055 w 3055"/>
                <a:gd name="T9" fmla="*/ 3055 h 3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55" h="3055">
                  <a:moveTo>
                    <a:pt x="3055" y="3055"/>
                  </a:moveTo>
                  <a:cubicBezTo>
                    <a:pt x="1368" y="3055"/>
                    <a:pt x="0" y="1687"/>
                    <a:pt x="0" y="0"/>
                  </a:cubicBezTo>
                  <a:lnTo>
                    <a:pt x="764" y="0"/>
                  </a:lnTo>
                  <a:cubicBezTo>
                    <a:pt x="764" y="1266"/>
                    <a:pt x="1789" y="2291"/>
                    <a:pt x="3055" y="2291"/>
                  </a:cubicBezTo>
                  <a:lnTo>
                    <a:pt x="3055" y="3055"/>
                  </a:lnTo>
                  <a:close/>
                </a:path>
              </a:pathLst>
            </a:custGeom>
            <a:solidFill>
              <a:srgbClr val="FFC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9415D3AF-E321-12AE-C8CD-62DB3BBB04ED}"/>
              </a:ext>
            </a:extLst>
          </p:cNvPr>
          <p:cNvSpPr/>
          <p:nvPr/>
        </p:nvSpPr>
        <p:spPr>
          <a:xfrm>
            <a:off x="2712896" y="3596389"/>
            <a:ext cx="501650" cy="501650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3110590-3CFE-25EE-F92F-2FC1E7C9038F}"/>
              </a:ext>
            </a:extLst>
          </p:cNvPr>
          <p:cNvSpPr/>
          <p:nvPr/>
        </p:nvSpPr>
        <p:spPr>
          <a:xfrm>
            <a:off x="5423037" y="3596389"/>
            <a:ext cx="501650" cy="501650"/>
          </a:xfrm>
          <a:prstGeom prst="ellipse">
            <a:avLst/>
          </a:prstGeom>
          <a:solidFill>
            <a:srgbClr val="FFC000"/>
          </a:solidFill>
          <a:ln w="28575">
            <a:solidFill>
              <a:srgbClr val="FFC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7FA129F-7EE5-35B8-BE58-800938EFF70A}"/>
              </a:ext>
            </a:extLst>
          </p:cNvPr>
          <p:cNvSpPr/>
          <p:nvPr/>
        </p:nvSpPr>
        <p:spPr>
          <a:xfrm>
            <a:off x="8133178" y="3596389"/>
            <a:ext cx="501650" cy="501650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3D13D55-3833-AB06-6E18-3B95E3FFBCD0}"/>
              </a:ext>
            </a:extLst>
          </p:cNvPr>
          <p:cNvSpPr/>
          <p:nvPr/>
        </p:nvSpPr>
        <p:spPr>
          <a:xfrm>
            <a:off x="2823594" y="3707514"/>
            <a:ext cx="279400" cy="2794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5AF6052F-5336-3E0B-9133-CED4586473B0}"/>
              </a:ext>
            </a:extLst>
          </p:cNvPr>
          <p:cNvSpPr/>
          <p:nvPr/>
        </p:nvSpPr>
        <p:spPr>
          <a:xfrm>
            <a:off x="5533878" y="3707514"/>
            <a:ext cx="279400" cy="2794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CC1E6E3-155B-9A30-0277-81BE367D35FE}"/>
              </a:ext>
            </a:extLst>
          </p:cNvPr>
          <p:cNvSpPr/>
          <p:nvPr/>
        </p:nvSpPr>
        <p:spPr>
          <a:xfrm>
            <a:off x="8244162" y="3707514"/>
            <a:ext cx="279400" cy="279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DAC12CE-ABFF-735D-6FFB-EFB82E043354}"/>
              </a:ext>
            </a:extLst>
          </p:cNvPr>
          <p:cNvCxnSpPr>
            <a:stCxn id="20" idx="4"/>
          </p:cNvCxnSpPr>
          <p:nvPr/>
        </p:nvCxnSpPr>
        <p:spPr>
          <a:xfrm>
            <a:off x="2963294" y="3986914"/>
            <a:ext cx="0" cy="1181100"/>
          </a:xfrm>
          <a:prstGeom prst="line">
            <a:avLst/>
          </a:prstGeom>
          <a:ln w="28575" cap="rnd">
            <a:solidFill>
              <a:schemeClr val="accent5">
                <a:lumMod val="75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367AADF-8E61-E1CD-4A0E-DF77A3601222}"/>
              </a:ext>
            </a:extLst>
          </p:cNvPr>
          <p:cNvCxnSpPr>
            <a:cxnSpLocks/>
            <a:stCxn id="22" idx="4"/>
          </p:cNvCxnSpPr>
          <p:nvPr/>
        </p:nvCxnSpPr>
        <p:spPr>
          <a:xfrm>
            <a:off x="8383862" y="3986914"/>
            <a:ext cx="284" cy="1181100"/>
          </a:xfrm>
          <a:prstGeom prst="line">
            <a:avLst/>
          </a:prstGeom>
          <a:ln w="28575" cap="rnd">
            <a:solidFill>
              <a:schemeClr val="accent2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598823DE-9062-9CDA-A607-2EC1B9ED3C9D}"/>
              </a:ext>
            </a:extLst>
          </p:cNvPr>
          <p:cNvCxnSpPr>
            <a:cxnSpLocks/>
            <a:endCxn id="21" idx="0"/>
          </p:cNvCxnSpPr>
          <p:nvPr/>
        </p:nvCxnSpPr>
        <p:spPr>
          <a:xfrm flipH="1">
            <a:off x="5673578" y="2526414"/>
            <a:ext cx="142" cy="1181100"/>
          </a:xfrm>
          <a:prstGeom prst="line">
            <a:avLst/>
          </a:prstGeom>
          <a:ln w="28575" cap="rnd">
            <a:solidFill>
              <a:srgbClr val="FFC000"/>
            </a:solidFill>
            <a:headEnd type="oval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F94936D-B2C5-9D61-C903-6CEBF4729ECA}"/>
              </a:ext>
            </a:extLst>
          </p:cNvPr>
          <p:cNvGrpSpPr/>
          <p:nvPr/>
        </p:nvGrpSpPr>
        <p:grpSpPr>
          <a:xfrm>
            <a:off x="1638199" y="1452448"/>
            <a:ext cx="2578236" cy="1874928"/>
            <a:chOff x="248956" y="2381545"/>
            <a:chExt cx="3021068" cy="1874928"/>
          </a:xfrm>
        </p:grpSpPr>
        <p:sp>
          <p:nvSpPr>
            <p:cNvPr id="27" name="TextBox 49">
              <a:extLst>
                <a:ext uri="{FF2B5EF4-FFF2-40B4-BE49-F238E27FC236}">
                  <a16:creationId xmlns:a16="http://schemas.microsoft.com/office/drawing/2014/main" id="{6B4F481F-9BCD-2802-C19E-F8C774D2FFFA}"/>
                </a:ext>
              </a:extLst>
            </p:cNvPr>
            <p:cNvSpPr txBox="1"/>
            <p:nvPr/>
          </p:nvSpPr>
          <p:spPr>
            <a:xfrm>
              <a:off x="332936" y="2381545"/>
              <a:ext cx="2937088" cy="707886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000" b="1">
                  <a:latin typeface="Merriweather" panose="00000500000000000000" pitchFamily="2" charset="0"/>
                </a:rPr>
                <a:t>Pondasi Transformasi</a:t>
              </a:r>
              <a:endParaRPr lang="en-US" sz="2000" b="1" dirty="0">
                <a:latin typeface="Merriweather" panose="00000500000000000000" pitchFamily="2" charset="0"/>
              </a:endParaRPr>
            </a:p>
          </p:txBody>
        </p:sp>
        <p:sp>
          <p:nvSpPr>
            <p:cNvPr id="28" name="TextBox 50">
              <a:extLst>
                <a:ext uri="{FF2B5EF4-FFF2-40B4-BE49-F238E27FC236}">
                  <a16:creationId xmlns:a16="http://schemas.microsoft.com/office/drawing/2014/main" id="{EB6BD32B-4A86-01E8-AF0E-C9ECF8BE9D32}"/>
                </a:ext>
              </a:extLst>
            </p:cNvPr>
            <p:cNvSpPr txBox="1"/>
            <p:nvPr/>
          </p:nvSpPr>
          <p:spPr>
            <a:xfrm>
              <a:off x="248956" y="3086922"/>
              <a:ext cx="3021068" cy="1169551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>
                  <a:latin typeface="Merriweather" panose="00000500000000000000" pitchFamily="2" charset="0"/>
                </a:rPr>
                <a:t>Konsilidasi dan penyelarasan kurikulum, riset, serta tata Kelola untuk mendukung IKN dan Pembangunan berkelanjutan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Merriweather" panose="00000500000000000000" pitchFamily="2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6476A30-FDD4-2959-616D-853B72B3B87C}"/>
              </a:ext>
            </a:extLst>
          </p:cNvPr>
          <p:cNvGrpSpPr/>
          <p:nvPr/>
        </p:nvGrpSpPr>
        <p:grpSpPr>
          <a:xfrm>
            <a:off x="4420294" y="4395594"/>
            <a:ext cx="2506566" cy="1874928"/>
            <a:chOff x="332936" y="2381545"/>
            <a:chExt cx="2937088" cy="1874928"/>
          </a:xfrm>
        </p:grpSpPr>
        <p:sp>
          <p:nvSpPr>
            <p:cNvPr id="30" name="TextBox 52">
              <a:extLst>
                <a:ext uri="{FF2B5EF4-FFF2-40B4-BE49-F238E27FC236}">
                  <a16:creationId xmlns:a16="http://schemas.microsoft.com/office/drawing/2014/main" id="{A03BC640-D6AD-3648-A415-DCAF0D8CDAE0}"/>
                </a:ext>
              </a:extLst>
            </p:cNvPr>
            <p:cNvSpPr txBox="1"/>
            <p:nvPr/>
          </p:nvSpPr>
          <p:spPr>
            <a:xfrm>
              <a:off x="332936" y="2381545"/>
              <a:ext cx="2937088" cy="707886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000" b="1">
                  <a:latin typeface="Merriweather" panose="00000500000000000000" pitchFamily="2" charset="0"/>
                </a:rPr>
                <a:t>Reputasi </a:t>
              </a:r>
            </a:p>
            <a:p>
              <a:pPr algn="ctr"/>
              <a:r>
                <a:rPr lang="en-US" sz="2000" b="1">
                  <a:latin typeface="Merriweather" panose="00000500000000000000" pitchFamily="2" charset="0"/>
                </a:rPr>
                <a:t>Nasional-Regional</a:t>
              </a:r>
              <a:endParaRPr lang="en-US" sz="2000" b="1" dirty="0">
                <a:latin typeface="Merriweather" panose="00000500000000000000" pitchFamily="2" charset="0"/>
              </a:endParaRPr>
            </a:p>
          </p:txBody>
        </p:sp>
        <p:sp>
          <p:nvSpPr>
            <p:cNvPr id="31" name="TextBox 53">
              <a:extLst>
                <a:ext uri="{FF2B5EF4-FFF2-40B4-BE49-F238E27FC236}">
                  <a16:creationId xmlns:a16="http://schemas.microsoft.com/office/drawing/2014/main" id="{2E05EA85-3CE9-BDC8-D9E9-A47504577AD2}"/>
                </a:ext>
              </a:extLst>
            </p:cNvPr>
            <p:cNvSpPr txBox="1"/>
            <p:nvPr/>
          </p:nvSpPr>
          <p:spPr>
            <a:xfrm>
              <a:off x="340731" y="3086922"/>
              <a:ext cx="2929293" cy="1169551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>
                  <a:latin typeface="Merriweather" panose="00000500000000000000" pitchFamily="2" charset="0"/>
                </a:rPr>
                <a:t>Penguatan internasionalisasi prodi, pusat riset unggulan tropis, dan hilirisasi riset untuk inovasi industri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Merriweather" panose="00000500000000000000" pitchFamily="2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798A1A7-EC37-D431-6EE4-923B61A011BC}"/>
              </a:ext>
            </a:extLst>
          </p:cNvPr>
          <p:cNvGrpSpPr/>
          <p:nvPr/>
        </p:nvGrpSpPr>
        <p:grpSpPr>
          <a:xfrm>
            <a:off x="7137230" y="1452448"/>
            <a:ext cx="2506566" cy="1874928"/>
            <a:chOff x="332936" y="2381545"/>
            <a:chExt cx="2937088" cy="1874928"/>
          </a:xfrm>
        </p:grpSpPr>
        <p:sp>
          <p:nvSpPr>
            <p:cNvPr id="33" name="TextBox 59">
              <a:extLst>
                <a:ext uri="{FF2B5EF4-FFF2-40B4-BE49-F238E27FC236}">
                  <a16:creationId xmlns:a16="http://schemas.microsoft.com/office/drawing/2014/main" id="{727EC9FB-FDA1-0A45-C589-D4AE4BFF8AA1}"/>
                </a:ext>
              </a:extLst>
            </p:cNvPr>
            <p:cNvSpPr txBox="1"/>
            <p:nvPr/>
          </p:nvSpPr>
          <p:spPr>
            <a:xfrm>
              <a:off x="332936" y="2381545"/>
              <a:ext cx="2937088" cy="707886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000" b="1">
                  <a:latin typeface="Merriweather" panose="00000500000000000000" pitchFamily="2" charset="0"/>
                </a:rPr>
                <a:t>Reputasi </a:t>
              </a:r>
            </a:p>
            <a:p>
              <a:pPr algn="ctr"/>
              <a:r>
                <a:rPr lang="en-US" sz="2000" b="1">
                  <a:latin typeface="Merriweather" panose="00000500000000000000" pitchFamily="2" charset="0"/>
                </a:rPr>
                <a:t>Global</a:t>
              </a:r>
              <a:endParaRPr lang="en-US" sz="2000" b="1" dirty="0">
                <a:latin typeface="Merriweather" panose="00000500000000000000" pitchFamily="2" charset="0"/>
              </a:endParaRPr>
            </a:p>
          </p:txBody>
        </p:sp>
        <p:sp>
          <p:nvSpPr>
            <p:cNvPr id="34" name="TextBox 64">
              <a:extLst>
                <a:ext uri="{FF2B5EF4-FFF2-40B4-BE49-F238E27FC236}">
                  <a16:creationId xmlns:a16="http://schemas.microsoft.com/office/drawing/2014/main" id="{D570882E-D84A-6953-02EA-D83265E0CA7C}"/>
                </a:ext>
              </a:extLst>
            </p:cNvPr>
            <p:cNvSpPr txBox="1"/>
            <p:nvPr/>
          </p:nvSpPr>
          <p:spPr>
            <a:xfrm>
              <a:off x="340731" y="3086922"/>
              <a:ext cx="2929293" cy="1169551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>
                  <a:latin typeface="Merriweather" panose="00000500000000000000" pitchFamily="2" charset="0"/>
                </a:rPr>
                <a:t>Menempatkan Unmul sebagai World Class Sustainable University, QS World Top 500, dan pusat riset tropis global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Merriweather" panose="00000500000000000000" pitchFamily="2" charset="0"/>
              </a:endParaRPr>
            </a:p>
          </p:txBody>
        </p:sp>
      </p:grpSp>
      <p:sp>
        <p:nvSpPr>
          <p:cNvPr id="35" name="TextBox 7">
            <a:extLst>
              <a:ext uri="{FF2B5EF4-FFF2-40B4-BE49-F238E27FC236}">
                <a16:creationId xmlns:a16="http://schemas.microsoft.com/office/drawing/2014/main" id="{201E4801-8127-5CE4-DB5A-6CDBBCA62070}"/>
              </a:ext>
            </a:extLst>
          </p:cNvPr>
          <p:cNvSpPr txBox="1"/>
          <p:nvPr/>
        </p:nvSpPr>
        <p:spPr>
          <a:xfrm>
            <a:off x="1573571" y="5165962"/>
            <a:ext cx="27927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Merriweather" panose="00000500000000000000" pitchFamily="2" charset="0"/>
              </a:rPr>
              <a:t>2026-2030</a:t>
            </a:r>
          </a:p>
        </p:txBody>
      </p:sp>
      <p:sp>
        <p:nvSpPr>
          <p:cNvPr id="36" name="TextBox 68">
            <a:extLst>
              <a:ext uri="{FF2B5EF4-FFF2-40B4-BE49-F238E27FC236}">
                <a16:creationId xmlns:a16="http://schemas.microsoft.com/office/drawing/2014/main" id="{0079C375-8291-EF14-C4B9-DB122D750217}"/>
              </a:ext>
            </a:extLst>
          </p:cNvPr>
          <p:cNvSpPr txBox="1"/>
          <p:nvPr/>
        </p:nvSpPr>
        <p:spPr>
          <a:xfrm>
            <a:off x="4338046" y="1510750"/>
            <a:ext cx="26709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>
                <a:solidFill>
                  <a:srgbClr val="FFC000"/>
                </a:solidFill>
                <a:latin typeface="Merriweather" panose="00000500000000000000" pitchFamily="2" charset="0"/>
              </a:rPr>
              <a:t>2031-2038</a:t>
            </a:r>
          </a:p>
        </p:txBody>
      </p:sp>
      <p:sp>
        <p:nvSpPr>
          <p:cNvPr id="37" name="TextBox 69">
            <a:extLst>
              <a:ext uri="{FF2B5EF4-FFF2-40B4-BE49-F238E27FC236}">
                <a16:creationId xmlns:a16="http://schemas.microsoft.com/office/drawing/2014/main" id="{7A51BFA5-42B3-7E67-565C-E01D2F684E94}"/>
              </a:ext>
            </a:extLst>
          </p:cNvPr>
          <p:cNvSpPr txBox="1"/>
          <p:nvPr/>
        </p:nvSpPr>
        <p:spPr>
          <a:xfrm>
            <a:off x="6987213" y="5165961"/>
            <a:ext cx="27927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>
                <a:solidFill>
                  <a:schemeClr val="accent2"/>
                </a:solidFill>
                <a:latin typeface="Merriweather" panose="00000500000000000000" pitchFamily="2" charset="0"/>
              </a:rPr>
              <a:t>2039-2045</a:t>
            </a:r>
          </a:p>
        </p:txBody>
      </p:sp>
      <p:sp>
        <p:nvSpPr>
          <p:cNvPr id="38" name="Text 6">
            <a:extLst>
              <a:ext uri="{FF2B5EF4-FFF2-40B4-BE49-F238E27FC236}">
                <a16:creationId xmlns:a16="http://schemas.microsoft.com/office/drawing/2014/main" id="{1C06AE12-BBA9-F54F-84EA-640D64415753}"/>
              </a:ext>
            </a:extLst>
          </p:cNvPr>
          <p:cNvSpPr/>
          <p:nvPr/>
        </p:nvSpPr>
        <p:spPr>
          <a:xfrm>
            <a:off x="685800" y="6446520"/>
            <a:ext cx="6949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620" dirty="0">
                <a:solidFill>
                  <a:srgbClr val="64748B"/>
                </a:solidFill>
              </a:rPr>
              <a:t>Penyampaian Visi, Misi dan Program Kerja Bakal Calon Rektor • </a:t>
            </a:r>
            <a:r>
              <a:rPr lang="en-US" sz="620" dirty="0" err="1">
                <a:solidFill>
                  <a:srgbClr val="64748B"/>
                </a:solidFill>
              </a:rPr>
              <a:t>Rapat</a:t>
            </a:r>
            <a:r>
              <a:rPr lang="en-US" sz="620" dirty="0">
                <a:solidFill>
                  <a:srgbClr val="64748B"/>
                </a:solidFill>
              </a:rPr>
              <a:t> Terbuka Senat</a:t>
            </a:r>
            <a:endParaRPr lang="en-US" sz="620" dirty="0"/>
          </a:p>
        </p:txBody>
      </p:sp>
      <p:sp>
        <p:nvSpPr>
          <p:cNvPr id="39" name="Text 7">
            <a:extLst>
              <a:ext uri="{FF2B5EF4-FFF2-40B4-BE49-F238E27FC236}">
                <a16:creationId xmlns:a16="http://schemas.microsoft.com/office/drawing/2014/main" id="{8108A121-7943-99B8-D124-D7EF894D6145}"/>
              </a:ext>
            </a:extLst>
          </p:cNvPr>
          <p:cNvSpPr/>
          <p:nvPr/>
        </p:nvSpPr>
        <p:spPr>
          <a:xfrm>
            <a:off x="9189720" y="6446520"/>
            <a:ext cx="235915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20" dirty="0">
                <a:solidFill>
                  <a:srgbClr val="64748B"/>
                </a:solidFill>
              </a:rPr>
              <a:t>Universitas Mulawarman</a:t>
            </a:r>
            <a:endParaRPr lang="en-US" sz="620" dirty="0"/>
          </a:p>
        </p:txBody>
      </p:sp>
    </p:spTree>
    <p:extLst>
      <p:ext uri="{BB962C8B-B14F-4D97-AF65-F5344CB8AC3E}">
        <p14:creationId xmlns:p14="http://schemas.microsoft.com/office/powerpoint/2010/main" val="74159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096C46FA-C81C-3CF7-5AFB-D11776EE0E2A}"/>
              </a:ext>
            </a:extLst>
          </p:cNvPr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006B3F"/>
          </a:solidFill>
          <a:ln w="12700">
            <a:solidFill>
              <a:srgbClr val="006B3F">
                <a:alpha val="0"/>
              </a:srgbClr>
            </a:solidFill>
            <a:prstDash val="solid"/>
          </a:ln>
        </p:spPr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437D6781-DA26-DBAF-7131-6F806619F331}"/>
              </a:ext>
            </a:extLst>
          </p:cNvPr>
          <p:cNvSpPr/>
          <p:nvPr/>
        </p:nvSpPr>
        <p:spPr>
          <a:xfrm>
            <a:off x="201168" y="0"/>
            <a:ext cx="73152" cy="685800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>
                <a:alpha val="0"/>
              </a:srgbClr>
            </a:solidFill>
            <a:prstDash val="solid"/>
          </a:ln>
        </p:spPr>
      </p:sp>
      <p:pic>
        <p:nvPicPr>
          <p:cNvPr id="4" name="Image 0" descr="/mnt/data/unmul-20260408145731-e033c2.png">
            <a:extLst>
              <a:ext uri="{FF2B5EF4-FFF2-40B4-BE49-F238E27FC236}">
                <a16:creationId xmlns:a16="http://schemas.microsoft.com/office/drawing/2014/main" id="{0721E8B8-6A7C-4212-76D3-047D0079B4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488" y="164592"/>
            <a:ext cx="411480" cy="411480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FFAD6118-1694-C5F8-ACE1-ADE1808B4013}"/>
              </a:ext>
            </a:extLst>
          </p:cNvPr>
          <p:cNvSpPr/>
          <p:nvPr/>
        </p:nvSpPr>
        <p:spPr>
          <a:xfrm>
            <a:off x="1020318" y="274320"/>
            <a:ext cx="5075682" cy="2103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rgbClr val="12352D"/>
                </a:solidFill>
              </a:rPr>
              <a:t>RAPAT TERBUKA SENAT UNIVERSITAS MULAWARMAN</a:t>
            </a:r>
            <a:endParaRPr lang="en-US" sz="1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455F17-0134-E109-93D2-A4EFB97EB2C8}"/>
              </a:ext>
            </a:extLst>
          </p:cNvPr>
          <p:cNvSpPr txBox="1"/>
          <p:nvPr/>
        </p:nvSpPr>
        <p:spPr>
          <a:xfrm>
            <a:off x="657134" y="726595"/>
            <a:ext cx="10347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296146"/>
                </a:solidFill>
                <a:effectLst/>
                <a:latin typeface="Merriweather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Kondisi</a:t>
            </a:r>
            <a:r>
              <a:rPr lang="en-US" sz="3600" b="1" dirty="0">
                <a:solidFill>
                  <a:srgbClr val="296146"/>
                </a:solidFill>
                <a:effectLst/>
                <a:latin typeface="Merriweather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296146"/>
                </a:solidFill>
                <a:latin typeface="Merriweather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UNMUL</a:t>
            </a:r>
            <a:r>
              <a:rPr lang="en-US" sz="3600" b="1" dirty="0">
                <a:solidFill>
                  <a:srgbClr val="296146"/>
                </a:solidFill>
                <a:effectLst/>
                <a:latin typeface="Merriweather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296146"/>
                </a:solidFill>
                <a:effectLst/>
                <a:latin typeface="Merriweather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Terkini</a:t>
            </a:r>
            <a:endParaRPr lang="en-US" sz="4000" b="1" dirty="0">
              <a:solidFill>
                <a:srgbClr val="296146"/>
              </a:solidFill>
              <a:latin typeface="Merriweather" panose="00000500000000000000" pitchFamily="2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1257AF9-C261-523D-0AB9-8BD8555BE755}"/>
              </a:ext>
            </a:extLst>
          </p:cNvPr>
          <p:cNvGrpSpPr/>
          <p:nvPr/>
        </p:nvGrpSpPr>
        <p:grpSpPr>
          <a:xfrm>
            <a:off x="1411625" y="1209228"/>
            <a:ext cx="9028007" cy="4147501"/>
            <a:chOff x="1411625" y="1266980"/>
            <a:chExt cx="9028007" cy="4147501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313A1AD2-B693-23A9-A073-552C72D072EC}"/>
                </a:ext>
              </a:extLst>
            </p:cNvPr>
            <p:cNvGrpSpPr/>
            <p:nvPr/>
          </p:nvGrpSpPr>
          <p:grpSpPr>
            <a:xfrm>
              <a:off x="6248511" y="1289647"/>
              <a:ext cx="4191121" cy="1817409"/>
              <a:chOff x="1411625" y="1260404"/>
              <a:chExt cx="4191121" cy="1817409"/>
            </a:xfrm>
          </p:grpSpPr>
          <p:pic>
            <p:nvPicPr>
              <p:cNvPr id="21" name="Google Shape;112;p15" descr="image.png">
                <a:extLst>
                  <a:ext uri="{FF2B5EF4-FFF2-40B4-BE49-F238E27FC236}">
                    <a16:creationId xmlns:a16="http://schemas.microsoft.com/office/drawing/2014/main" id="{5BD4B9E7-C528-C1AA-8CD9-B12A017F6034}"/>
                  </a:ext>
                </a:extLst>
              </p:cNvPr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1411626" y="1260404"/>
                <a:ext cx="4191120" cy="1817409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2" name="Google Shape;116;p15">
                <a:extLst>
                  <a:ext uri="{FF2B5EF4-FFF2-40B4-BE49-F238E27FC236}">
                    <a16:creationId xmlns:a16="http://schemas.microsoft.com/office/drawing/2014/main" id="{96E6B333-79BF-C5FD-065B-6ECCDD603954}"/>
                  </a:ext>
                </a:extLst>
              </p:cNvPr>
              <p:cNvSpPr txBox="1"/>
              <p:nvPr/>
            </p:nvSpPr>
            <p:spPr>
              <a:xfrm>
                <a:off x="1752366" y="1606577"/>
                <a:ext cx="3509637" cy="7386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4800" b="1">
                    <a:solidFill>
                      <a:srgbClr val="0A4D2E"/>
                    </a:solidFill>
                    <a:latin typeface="Merriweather"/>
                    <a:sym typeface="Merriweather"/>
                  </a:rPr>
                  <a:t>26,47%</a:t>
                </a:r>
                <a:endParaRPr sz="1400"/>
              </a:p>
            </p:txBody>
          </p:sp>
          <p:sp>
            <p:nvSpPr>
              <p:cNvPr id="23" name="Google Shape;117;p15">
                <a:extLst>
                  <a:ext uri="{FF2B5EF4-FFF2-40B4-BE49-F238E27FC236}">
                    <a16:creationId xmlns:a16="http://schemas.microsoft.com/office/drawing/2014/main" id="{B9FA6C91-E2AF-EBD8-7D8D-1E794839DFCD}"/>
                  </a:ext>
                </a:extLst>
              </p:cNvPr>
              <p:cNvSpPr txBox="1"/>
              <p:nvPr/>
            </p:nvSpPr>
            <p:spPr>
              <a:xfrm>
                <a:off x="1411625" y="2417133"/>
                <a:ext cx="4191120" cy="25391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50" b="1" i="0" u="none" strike="noStrike" cap="none">
                    <a:solidFill>
                      <a:srgbClr val="475569"/>
                    </a:solidFill>
                    <a:latin typeface="Merriweather" panose="00000500000000000000" pitchFamily="2" charset="0"/>
                    <a:ea typeface="DM Sans Medium"/>
                    <a:cs typeface="DM Sans Medium"/>
                    <a:sym typeface="DM Sans Medium"/>
                  </a:rPr>
                  <a:t>Program Studi Terakreditasi Unggul/A</a:t>
                </a:r>
                <a:endParaRPr b="1">
                  <a:latin typeface="Merriweather" panose="00000500000000000000" pitchFamily="2" charset="0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BD7D7A29-2C99-53FD-EC61-F343800EFD65}"/>
                </a:ext>
              </a:extLst>
            </p:cNvPr>
            <p:cNvGrpSpPr/>
            <p:nvPr/>
          </p:nvGrpSpPr>
          <p:grpSpPr>
            <a:xfrm>
              <a:off x="6248511" y="3597072"/>
              <a:ext cx="4191121" cy="1817409"/>
              <a:chOff x="6113858" y="1260404"/>
              <a:chExt cx="4191121" cy="1817409"/>
            </a:xfrm>
          </p:grpSpPr>
          <p:pic>
            <p:nvPicPr>
              <p:cNvPr id="18" name="Google Shape;113;p15" descr="image.png">
                <a:extLst>
                  <a:ext uri="{FF2B5EF4-FFF2-40B4-BE49-F238E27FC236}">
                    <a16:creationId xmlns:a16="http://schemas.microsoft.com/office/drawing/2014/main" id="{7C3ADEA9-9D09-5376-6A97-2D1CE9FE8E59}"/>
                  </a:ext>
                </a:extLst>
              </p:cNvPr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6113859" y="1260404"/>
                <a:ext cx="4191120" cy="1817409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9" name="Google Shape;118;p15">
                <a:extLst>
                  <a:ext uri="{FF2B5EF4-FFF2-40B4-BE49-F238E27FC236}">
                    <a16:creationId xmlns:a16="http://schemas.microsoft.com/office/drawing/2014/main" id="{F5992323-97F5-C506-0AA9-B5BFE6F844E5}"/>
                  </a:ext>
                </a:extLst>
              </p:cNvPr>
              <p:cNvSpPr txBox="1"/>
              <p:nvPr/>
            </p:nvSpPr>
            <p:spPr>
              <a:xfrm>
                <a:off x="6454600" y="1606577"/>
                <a:ext cx="3509637" cy="67114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4800" b="1">
                    <a:solidFill>
                      <a:srgbClr val="0A4D2E"/>
                    </a:solidFill>
                    <a:latin typeface="Merriweather"/>
                    <a:sym typeface="Merriweather"/>
                  </a:rPr>
                  <a:t>93 (6,26%)</a:t>
                </a:r>
                <a:endParaRPr sz="1400"/>
              </a:p>
            </p:txBody>
          </p:sp>
          <p:sp>
            <p:nvSpPr>
              <p:cNvPr id="20" name="Google Shape;119;p15">
                <a:extLst>
                  <a:ext uri="{FF2B5EF4-FFF2-40B4-BE49-F238E27FC236}">
                    <a16:creationId xmlns:a16="http://schemas.microsoft.com/office/drawing/2014/main" id="{371BA2CC-EFEB-DC64-A580-F4F0812737C6}"/>
                  </a:ext>
                </a:extLst>
              </p:cNvPr>
              <p:cNvSpPr txBox="1"/>
              <p:nvPr/>
            </p:nvSpPr>
            <p:spPr>
              <a:xfrm>
                <a:off x="6113858" y="2428738"/>
                <a:ext cx="4115873" cy="25391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50" b="1" i="0" u="none" strike="noStrike" cap="none">
                    <a:solidFill>
                      <a:srgbClr val="475569"/>
                    </a:solidFill>
                    <a:latin typeface="Merriweather" panose="00000500000000000000" pitchFamily="2" charset="0"/>
                    <a:ea typeface="DM Sans Medium"/>
                    <a:cs typeface="DM Sans Medium"/>
                    <a:sym typeface="DM Sans Medium"/>
                  </a:rPr>
                  <a:t>Tenaga Pendidik Jabatan GB</a:t>
                </a:r>
                <a:endParaRPr b="1">
                  <a:latin typeface="Merriweather" panose="00000500000000000000" pitchFamily="2" charset="0"/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2C430323-8CBA-C7BE-AAFB-5D55C9A444BA}"/>
                </a:ext>
              </a:extLst>
            </p:cNvPr>
            <p:cNvGrpSpPr/>
            <p:nvPr/>
          </p:nvGrpSpPr>
          <p:grpSpPr>
            <a:xfrm>
              <a:off x="1411625" y="3597072"/>
              <a:ext cx="4383000" cy="1817409"/>
              <a:chOff x="1411625" y="3597072"/>
              <a:chExt cx="4383000" cy="1817409"/>
            </a:xfrm>
          </p:grpSpPr>
          <p:pic>
            <p:nvPicPr>
              <p:cNvPr id="15" name="Google Shape;114;p15" descr="image.png">
                <a:extLst>
                  <a:ext uri="{FF2B5EF4-FFF2-40B4-BE49-F238E27FC236}">
                    <a16:creationId xmlns:a16="http://schemas.microsoft.com/office/drawing/2014/main" id="{94579EC8-29B2-49AE-5A04-30DE0C30DBEC}"/>
                  </a:ext>
                </a:extLst>
              </p:cNvPr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1411626" y="3597072"/>
                <a:ext cx="4191120" cy="1817409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6" name="Google Shape;120;p15">
                <a:extLst>
                  <a:ext uri="{FF2B5EF4-FFF2-40B4-BE49-F238E27FC236}">
                    <a16:creationId xmlns:a16="http://schemas.microsoft.com/office/drawing/2014/main" id="{D51FCB82-822D-1AB5-A7E9-E9017D7E3FDA}"/>
                  </a:ext>
                </a:extLst>
              </p:cNvPr>
              <p:cNvSpPr txBox="1"/>
              <p:nvPr/>
            </p:nvSpPr>
            <p:spPr>
              <a:xfrm>
                <a:off x="1752366" y="3943245"/>
                <a:ext cx="3850379" cy="7386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4800" b="1">
                    <a:solidFill>
                      <a:srgbClr val="0A4D2E"/>
                    </a:solidFill>
                    <a:latin typeface="Merriweather"/>
                    <a:sym typeface="Merriweather"/>
                  </a:rPr>
                  <a:t>462 (31,1%)</a:t>
                </a:r>
                <a:endParaRPr sz="1400"/>
              </a:p>
            </p:txBody>
          </p:sp>
          <p:sp>
            <p:nvSpPr>
              <p:cNvPr id="17" name="Google Shape;121;p15">
                <a:extLst>
                  <a:ext uri="{FF2B5EF4-FFF2-40B4-BE49-F238E27FC236}">
                    <a16:creationId xmlns:a16="http://schemas.microsoft.com/office/drawing/2014/main" id="{048E3E61-ECDA-7E67-66D2-7C4BA2B1D042}"/>
                  </a:ext>
                </a:extLst>
              </p:cNvPr>
              <p:cNvSpPr txBox="1"/>
              <p:nvPr/>
            </p:nvSpPr>
            <p:spPr>
              <a:xfrm>
                <a:off x="1411625" y="4785519"/>
                <a:ext cx="4383000" cy="25391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50" b="1" i="0" u="none" strike="noStrike" cap="none">
                    <a:solidFill>
                      <a:srgbClr val="475569"/>
                    </a:solidFill>
                    <a:latin typeface="Merriweather" panose="00000500000000000000" pitchFamily="2" charset="0"/>
                    <a:ea typeface="DM Sans Medium"/>
                    <a:cs typeface="DM Sans Medium"/>
                    <a:sym typeface="DM Sans Medium"/>
                  </a:rPr>
                  <a:t>Tenaga Pendidik Berkualifikasi Doktor</a:t>
                </a:r>
                <a:endParaRPr b="1">
                  <a:latin typeface="Merriweather" panose="00000500000000000000" pitchFamily="2" charset="0"/>
                </a:endParaRP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07ED0E69-6BCF-D855-2714-5066113D4A56}"/>
                </a:ext>
              </a:extLst>
            </p:cNvPr>
            <p:cNvGrpSpPr/>
            <p:nvPr/>
          </p:nvGrpSpPr>
          <p:grpSpPr>
            <a:xfrm>
              <a:off x="1411626" y="1266980"/>
              <a:ext cx="4191120" cy="1817409"/>
              <a:chOff x="6113859" y="3597072"/>
              <a:chExt cx="4191120" cy="1817409"/>
            </a:xfrm>
          </p:grpSpPr>
          <p:pic>
            <p:nvPicPr>
              <p:cNvPr id="12" name="Google Shape;115;p15" descr="image.png">
                <a:extLst>
                  <a:ext uri="{FF2B5EF4-FFF2-40B4-BE49-F238E27FC236}">
                    <a16:creationId xmlns:a16="http://schemas.microsoft.com/office/drawing/2014/main" id="{07C840E2-FFE7-57CF-2DEE-5124283B4B77}"/>
                  </a:ext>
                </a:extLst>
              </p:cNvPr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6113859" y="3597072"/>
                <a:ext cx="4191120" cy="1817409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3" name="Google Shape;122;p15">
                <a:extLst>
                  <a:ext uri="{FF2B5EF4-FFF2-40B4-BE49-F238E27FC236}">
                    <a16:creationId xmlns:a16="http://schemas.microsoft.com/office/drawing/2014/main" id="{8EE6B6CC-3B24-31D4-8A47-AE9BB9EA7AD7}"/>
                  </a:ext>
                </a:extLst>
              </p:cNvPr>
              <p:cNvSpPr txBox="1"/>
              <p:nvPr/>
            </p:nvSpPr>
            <p:spPr>
              <a:xfrm>
                <a:off x="6454600" y="3943245"/>
                <a:ext cx="3509637" cy="67114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4800" b="1" i="0" u="none" strike="noStrike" cap="none">
                    <a:solidFill>
                      <a:srgbClr val="0A4D2E"/>
                    </a:solidFill>
                    <a:latin typeface="Merriweather"/>
                    <a:ea typeface="Merriweather"/>
                    <a:cs typeface="Merriweather"/>
                    <a:sym typeface="Merriweather"/>
                  </a:rPr>
                  <a:t>14</a:t>
                </a:r>
                <a:endParaRPr sz="1400"/>
              </a:p>
            </p:txBody>
          </p:sp>
          <p:sp>
            <p:nvSpPr>
              <p:cNvPr id="14" name="Google Shape;123;p15">
                <a:extLst>
                  <a:ext uri="{FF2B5EF4-FFF2-40B4-BE49-F238E27FC236}">
                    <a16:creationId xmlns:a16="http://schemas.microsoft.com/office/drawing/2014/main" id="{451F2316-DAC4-FF3D-B536-BB289E914654}"/>
                  </a:ext>
                </a:extLst>
              </p:cNvPr>
              <p:cNvSpPr txBox="1"/>
              <p:nvPr/>
            </p:nvSpPr>
            <p:spPr>
              <a:xfrm>
                <a:off x="6305002" y="4785519"/>
                <a:ext cx="3826051" cy="25391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50" b="1" i="0" u="none" strike="noStrike" cap="none">
                    <a:solidFill>
                      <a:srgbClr val="475569"/>
                    </a:solidFill>
                    <a:latin typeface="Merriweather" panose="00000500000000000000" pitchFamily="2" charset="0"/>
                    <a:ea typeface="DM Sans Medium"/>
                    <a:cs typeface="DM Sans Medium"/>
                    <a:sym typeface="DM Sans Medium"/>
                  </a:rPr>
                  <a:t>Fakultas Penyelenggara Pendidikan</a:t>
                </a:r>
                <a:endParaRPr b="1">
                  <a:latin typeface="Merriweather" panose="00000500000000000000" pitchFamily="2" charset="0"/>
                </a:endParaRPr>
              </a:p>
            </p:txBody>
          </p:sp>
        </p:grpSp>
      </p:grpSp>
      <p:sp>
        <p:nvSpPr>
          <p:cNvPr id="24" name="Google Shape;117;p15">
            <a:extLst>
              <a:ext uri="{FF2B5EF4-FFF2-40B4-BE49-F238E27FC236}">
                <a16:creationId xmlns:a16="http://schemas.microsoft.com/office/drawing/2014/main" id="{B6AA9A89-4888-DFC3-2A98-739CED6B7D43}"/>
              </a:ext>
            </a:extLst>
          </p:cNvPr>
          <p:cNvSpPr txBox="1"/>
          <p:nvPr/>
        </p:nvSpPr>
        <p:spPr>
          <a:xfrm>
            <a:off x="1496809" y="5745083"/>
            <a:ext cx="5841929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0" u="none" strike="noStrike" cap="none">
                <a:latin typeface="Century Gothic" panose="020B0502020202020204" pitchFamily="34" charset="0"/>
                <a:ea typeface="DM Sans Medium"/>
                <a:cs typeface="DM Sans Medium"/>
                <a:sym typeface="DM Sans Medium"/>
              </a:rPr>
              <a:t>Catatan:</a:t>
            </a:r>
          </a:p>
          <a:p>
            <a:pPr marL="228600" lvl="0" indent="-228600">
              <a:buAutoNum type="arabicPeriod"/>
            </a:pPr>
            <a:r>
              <a:rPr lang="en-US" sz="1200" i="0" u="none" strike="noStrike" cap="none">
                <a:latin typeface="Century Gothic" panose="020B0502020202020204" pitchFamily="34" charset="0"/>
                <a:ea typeface="DM Sans Medium"/>
                <a:cs typeface="DM Sans Medium"/>
                <a:sym typeface="DM Sans Medium"/>
              </a:rPr>
              <a:t>Sumber: Renstra Unmul 2025-2029 (</a:t>
            </a:r>
            <a:r>
              <a:rPr lang="en-US" sz="1200">
                <a:latin typeface="Century Gothic" panose="020B0502020202020204" pitchFamily="34" charset="0"/>
                <a:ea typeface="DM Sans Medium"/>
                <a:cs typeface="DM Sans Medium"/>
                <a:sym typeface="DM Sans Medium"/>
              </a:rPr>
              <a:t>Data April 2025).</a:t>
            </a:r>
          </a:p>
          <a:p>
            <a:pPr marL="228600" lvl="0" indent="-228600">
              <a:buAutoNum type="arabicPeriod"/>
            </a:pPr>
            <a:r>
              <a:rPr lang="en-US" sz="1200" i="0" u="none" strike="noStrike" cap="none">
                <a:latin typeface="Century Gothic" panose="020B0502020202020204" pitchFamily="34" charset="0"/>
                <a:ea typeface="DM Sans Medium"/>
                <a:cs typeface="DM Sans Medium"/>
                <a:sym typeface="DM Sans Medium"/>
              </a:rPr>
              <a:t>Jumlah Dosen=1486.</a:t>
            </a:r>
          </a:p>
          <a:p>
            <a:pPr marL="228600" lvl="0" indent="-228600">
              <a:buAutoNum type="arabicPeriod"/>
            </a:pPr>
            <a:r>
              <a:rPr lang="en-US" sz="1200">
                <a:latin typeface="Century Gothic" panose="020B0502020202020204" pitchFamily="34" charset="0"/>
                <a:sym typeface="DM Sans Medium"/>
              </a:rPr>
              <a:t>Jumlah prodi=103.</a:t>
            </a:r>
            <a:endParaRPr sz="1200">
              <a:latin typeface="Century Gothic" panose="020B0502020202020204" pitchFamily="34" charset="0"/>
            </a:endParaRPr>
          </a:p>
        </p:txBody>
      </p:sp>
      <p:sp>
        <p:nvSpPr>
          <p:cNvPr id="25" name="Text 6">
            <a:extLst>
              <a:ext uri="{FF2B5EF4-FFF2-40B4-BE49-F238E27FC236}">
                <a16:creationId xmlns:a16="http://schemas.microsoft.com/office/drawing/2014/main" id="{3862573E-8B41-8F65-4B53-9BC0D30C9FCD}"/>
              </a:ext>
            </a:extLst>
          </p:cNvPr>
          <p:cNvSpPr/>
          <p:nvPr/>
        </p:nvSpPr>
        <p:spPr>
          <a:xfrm>
            <a:off x="685800" y="6600527"/>
            <a:ext cx="6949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620" dirty="0">
                <a:solidFill>
                  <a:srgbClr val="64748B"/>
                </a:solidFill>
              </a:rPr>
              <a:t>Penyampaian Visi, Misi dan Program Kerja Bakal Calon Rektor • </a:t>
            </a:r>
            <a:r>
              <a:rPr lang="en-US" sz="620" dirty="0" err="1">
                <a:solidFill>
                  <a:srgbClr val="64748B"/>
                </a:solidFill>
              </a:rPr>
              <a:t>Rapat</a:t>
            </a:r>
            <a:r>
              <a:rPr lang="en-US" sz="620" dirty="0">
                <a:solidFill>
                  <a:srgbClr val="64748B"/>
                </a:solidFill>
              </a:rPr>
              <a:t> Terbuka Senat</a:t>
            </a:r>
            <a:endParaRPr lang="en-US" sz="620" dirty="0"/>
          </a:p>
        </p:txBody>
      </p:sp>
      <p:sp>
        <p:nvSpPr>
          <p:cNvPr id="26" name="Text 7">
            <a:extLst>
              <a:ext uri="{FF2B5EF4-FFF2-40B4-BE49-F238E27FC236}">
                <a16:creationId xmlns:a16="http://schemas.microsoft.com/office/drawing/2014/main" id="{F802A2E7-1A4A-E954-3858-FBAF3251E3AB}"/>
              </a:ext>
            </a:extLst>
          </p:cNvPr>
          <p:cNvSpPr/>
          <p:nvPr/>
        </p:nvSpPr>
        <p:spPr>
          <a:xfrm>
            <a:off x="9189720" y="6600527"/>
            <a:ext cx="235915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20" dirty="0">
                <a:solidFill>
                  <a:srgbClr val="64748B"/>
                </a:solidFill>
              </a:rPr>
              <a:t>Universitas Mulawarman</a:t>
            </a:r>
            <a:endParaRPr lang="en-US" sz="620" dirty="0"/>
          </a:p>
        </p:txBody>
      </p:sp>
    </p:spTree>
    <p:extLst>
      <p:ext uri="{BB962C8B-B14F-4D97-AF65-F5344CB8AC3E}">
        <p14:creationId xmlns:p14="http://schemas.microsoft.com/office/powerpoint/2010/main" val="24075956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2BD7BA9-D4CF-0472-F216-100C6D06D3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0163" y="105829"/>
            <a:ext cx="7779294" cy="6481125"/>
          </a:xfrm>
          <a:prstGeom prst="rect">
            <a:avLst/>
          </a:prstGeom>
        </p:spPr>
      </p:pic>
      <p:sp>
        <p:nvSpPr>
          <p:cNvPr id="2" name="Shape 0">
            <a:extLst>
              <a:ext uri="{FF2B5EF4-FFF2-40B4-BE49-F238E27FC236}">
                <a16:creationId xmlns:a16="http://schemas.microsoft.com/office/drawing/2014/main" id="{B07FB52F-8E93-2156-C02C-7B1535B0ECFF}"/>
              </a:ext>
            </a:extLst>
          </p:cNvPr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006B3F"/>
          </a:solidFill>
          <a:ln w="12700">
            <a:solidFill>
              <a:srgbClr val="006B3F">
                <a:alpha val="0"/>
              </a:srgbClr>
            </a:solidFill>
            <a:prstDash val="solid"/>
          </a:ln>
        </p:spPr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09A1B0B0-5D2F-0A83-8EB6-5F4651B44175}"/>
              </a:ext>
            </a:extLst>
          </p:cNvPr>
          <p:cNvSpPr/>
          <p:nvPr/>
        </p:nvSpPr>
        <p:spPr>
          <a:xfrm>
            <a:off x="201168" y="0"/>
            <a:ext cx="73152" cy="685800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>
                <a:alpha val="0"/>
              </a:srgbClr>
            </a:solidFill>
            <a:prstDash val="solid"/>
          </a:ln>
        </p:spPr>
      </p:sp>
      <p:pic>
        <p:nvPicPr>
          <p:cNvPr id="4" name="Image 0" descr="/mnt/data/unmul-20260408145731-e033c2.png">
            <a:extLst>
              <a:ext uri="{FF2B5EF4-FFF2-40B4-BE49-F238E27FC236}">
                <a16:creationId xmlns:a16="http://schemas.microsoft.com/office/drawing/2014/main" id="{52AD34E0-CF81-1704-C237-988E83CB33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88" y="164592"/>
            <a:ext cx="411480" cy="411480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6922B7F1-BBE1-AB85-65F0-96DFAAA2F9E2}"/>
              </a:ext>
            </a:extLst>
          </p:cNvPr>
          <p:cNvSpPr/>
          <p:nvPr/>
        </p:nvSpPr>
        <p:spPr>
          <a:xfrm>
            <a:off x="1020318" y="274320"/>
            <a:ext cx="5075682" cy="2103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rgbClr val="12352D"/>
                </a:solidFill>
              </a:rPr>
              <a:t>RAPAT TERBUKA SENAT UNIVERSITAS MULAWARMAN</a:t>
            </a:r>
            <a:endParaRPr lang="en-US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76C9BF-7B83-A326-30C8-7464B82E238F}"/>
              </a:ext>
            </a:extLst>
          </p:cNvPr>
          <p:cNvSpPr txBox="1"/>
          <p:nvPr/>
        </p:nvSpPr>
        <p:spPr>
          <a:xfrm>
            <a:off x="1008538" y="983138"/>
            <a:ext cx="281637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296146"/>
                </a:solidFill>
                <a:effectLst/>
                <a:latin typeface="Merriweather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Capaian</a:t>
            </a:r>
            <a:r>
              <a:rPr lang="en-US" sz="3600" b="1" dirty="0">
                <a:solidFill>
                  <a:srgbClr val="296146"/>
                </a:solidFill>
                <a:effectLst/>
                <a:latin typeface="Merriweather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IKU UNMUL 2025</a:t>
            </a:r>
            <a:endParaRPr lang="en-US" sz="4000" b="1" dirty="0">
              <a:solidFill>
                <a:srgbClr val="296146"/>
              </a:solidFill>
              <a:latin typeface="Merriweather" panose="00000500000000000000" pitchFamily="2" charset="0"/>
            </a:endParaRPr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B695C1AC-FA27-2454-233F-F26F1A871DE9}"/>
              </a:ext>
            </a:extLst>
          </p:cNvPr>
          <p:cNvSpPr/>
          <p:nvPr/>
        </p:nvSpPr>
        <p:spPr>
          <a:xfrm>
            <a:off x="685800" y="6513895"/>
            <a:ext cx="6949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620" dirty="0">
                <a:solidFill>
                  <a:srgbClr val="64748B"/>
                </a:solidFill>
              </a:rPr>
              <a:t>Penyampaian Visi, Misi dan Program Kerja Bakal Calon Rektor • </a:t>
            </a:r>
            <a:r>
              <a:rPr lang="en-US" sz="620" dirty="0" err="1">
                <a:solidFill>
                  <a:srgbClr val="64748B"/>
                </a:solidFill>
              </a:rPr>
              <a:t>Rapat</a:t>
            </a:r>
            <a:r>
              <a:rPr lang="en-US" sz="620" dirty="0">
                <a:solidFill>
                  <a:srgbClr val="64748B"/>
                </a:solidFill>
              </a:rPr>
              <a:t> Terbuka Senat</a:t>
            </a:r>
            <a:endParaRPr lang="en-US" sz="620" dirty="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2176954A-42CA-1C28-AD15-2DFA3A824D68}"/>
              </a:ext>
            </a:extLst>
          </p:cNvPr>
          <p:cNvSpPr/>
          <p:nvPr/>
        </p:nvSpPr>
        <p:spPr>
          <a:xfrm>
            <a:off x="9189720" y="6513895"/>
            <a:ext cx="235915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20" dirty="0">
                <a:solidFill>
                  <a:srgbClr val="64748B"/>
                </a:solidFill>
              </a:rPr>
              <a:t>Universitas Mulawarman</a:t>
            </a:r>
            <a:endParaRPr lang="en-US" sz="620" dirty="0"/>
          </a:p>
        </p:txBody>
      </p:sp>
    </p:spTree>
    <p:extLst>
      <p:ext uri="{BB962C8B-B14F-4D97-AF65-F5344CB8AC3E}">
        <p14:creationId xmlns:p14="http://schemas.microsoft.com/office/powerpoint/2010/main" val="459857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DC7D37FC-428E-621B-0DCE-0A965899CE53}"/>
              </a:ext>
            </a:extLst>
          </p:cNvPr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006B3F"/>
          </a:solidFill>
          <a:ln w="12700">
            <a:solidFill>
              <a:srgbClr val="006B3F">
                <a:alpha val="0"/>
              </a:srgbClr>
            </a:solidFill>
            <a:prstDash val="solid"/>
          </a:ln>
        </p:spPr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92867D76-2C24-8528-C02A-71B4FFBAD679}"/>
              </a:ext>
            </a:extLst>
          </p:cNvPr>
          <p:cNvSpPr/>
          <p:nvPr/>
        </p:nvSpPr>
        <p:spPr>
          <a:xfrm>
            <a:off x="201168" y="0"/>
            <a:ext cx="73152" cy="685800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>
                <a:alpha val="0"/>
              </a:srgbClr>
            </a:solidFill>
            <a:prstDash val="solid"/>
          </a:ln>
        </p:spPr>
      </p:sp>
      <p:pic>
        <p:nvPicPr>
          <p:cNvPr id="4" name="Image 0" descr="/mnt/data/unmul-20260408145731-e033c2.png">
            <a:extLst>
              <a:ext uri="{FF2B5EF4-FFF2-40B4-BE49-F238E27FC236}">
                <a16:creationId xmlns:a16="http://schemas.microsoft.com/office/drawing/2014/main" id="{EF3F3045-1CBE-1C1A-6561-EDFFD16B58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488" y="164592"/>
            <a:ext cx="411480" cy="411480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261EFED1-6CCE-72E4-3B79-D673E3B816CB}"/>
              </a:ext>
            </a:extLst>
          </p:cNvPr>
          <p:cNvSpPr/>
          <p:nvPr/>
        </p:nvSpPr>
        <p:spPr>
          <a:xfrm>
            <a:off x="1020318" y="274320"/>
            <a:ext cx="5075682" cy="2103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rgbClr val="12352D"/>
                </a:solidFill>
              </a:rPr>
              <a:t>RAPAT TERBUKA SENAT UNIVERSITAS MULAWARMAN</a:t>
            </a:r>
            <a:endParaRPr lang="en-US" sz="1400" dirty="0"/>
          </a:p>
        </p:txBody>
      </p:sp>
      <p:sp>
        <p:nvSpPr>
          <p:cNvPr id="6" name="Google Shape;131;p16">
            <a:extLst>
              <a:ext uri="{FF2B5EF4-FFF2-40B4-BE49-F238E27FC236}">
                <a16:creationId xmlns:a16="http://schemas.microsoft.com/office/drawing/2014/main" id="{55482D85-6634-6E4C-1EE3-0CCD00380C09}"/>
              </a:ext>
            </a:extLst>
          </p:cNvPr>
          <p:cNvSpPr txBox="1"/>
          <p:nvPr/>
        </p:nvSpPr>
        <p:spPr>
          <a:xfrm>
            <a:off x="1839027" y="1908368"/>
            <a:ext cx="8161020" cy="714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 b="1" i="0" u="none" strike="noStrike" cap="none" dirty="0">
                <a:solidFill>
                  <a:srgbClr val="296146"/>
                </a:solidFill>
                <a:latin typeface="Merriweather"/>
                <a:ea typeface="Merriweather"/>
                <a:cs typeface="Merriweather"/>
                <a:sym typeface="Merriweather"/>
              </a:rPr>
              <a:t>Akar </a:t>
            </a:r>
            <a:r>
              <a:rPr lang="en-US" sz="4500" b="1" i="0" u="none" strike="noStrike" cap="none" dirty="0" err="1">
                <a:solidFill>
                  <a:srgbClr val="296146"/>
                </a:solidFill>
                <a:latin typeface="Merriweather"/>
                <a:ea typeface="Merriweather"/>
                <a:cs typeface="Merriweather"/>
                <a:sym typeface="Merriweather"/>
              </a:rPr>
              <a:t>Masalah</a:t>
            </a:r>
            <a:r>
              <a:rPr lang="en-US" sz="4500" b="1" i="0" u="none" strike="noStrike" cap="none" dirty="0">
                <a:solidFill>
                  <a:srgbClr val="296146"/>
                </a:solidFill>
                <a:latin typeface="Merriweather"/>
                <a:ea typeface="Merriweather"/>
                <a:cs typeface="Merriweather"/>
                <a:sym typeface="Merriweather"/>
              </a:rPr>
              <a:t> &amp; </a:t>
            </a:r>
            <a:r>
              <a:rPr lang="en-US" sz="4500" b="1" i="0" u="none" strike="noStrike" cap="none" dirty="0" err="1">
                <a:solidFill>
                  <a:srgbClr val="296146"/>
                </a:solidFill>
                <a:latin typeface="Merriweather"/>
                <a:ea typeface="Merriweather"/>
                <a:cs typeface="Merriweather"/>
                <a:sym typeface="Merriweather"/>
              </a:rPr>
              <a:t>Tantangan</a:t>
            </a:r>
            <a:endParaRPr dirty="0">
              <a:solidFill>
                <a:srgbClr val="296146"/>
              </a:solidFill>
            </a:endParaRPr>
          </a:p>
        </p:txBody>
      </p:sp>
      <p:sp>
        <p:nvSpPr>
          <p:cNvPr id="7" name="Google Shape;133;p16">
            <a:extLst>
              <a:ext uri="{FF2B5EF4-FFF2-40B4-BE49-F238E27FC236}">
                <a16:creationId xmlns:a16="http://schemas.microsoft.com/office/drawing/2014/main" id="{00222EAC-E91B-E706-2039-A1F4C9C96FE2}"/>
              </a:ext>
            </a:extLst>
          </p:cNvPr>
          <p:cNvSpPr txBox="1"/>
          <p:nvPr/>
        </p:nvSpPr>
        <p:spPr>
          <a:xfrm>
            <a:off x="1376736" y="3429000"/>
            <a:ext cx="9791273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296146"/>
                </a:solidFill>
                <a:latin typeface="Merriweather" panose="00000500000000000000" pitchFamily="2" charset="0"/>
                <a:ea typeface="DM Sans"/>
                <a:cs typeface="DM Sans"/>
                <a:sym typeface="DM Sans"/>
              </a:rPr>
              <a:t>Menilik 5 aspek krusial yang saat ini menjadi tantangan terbesar dalam tahapan pengembangan Universitas Mulawarman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296146"/>
                </a:solidFill>
                <a:latin typeface="Merriweather" panose="00000500000000000000" pitchFamily="2" charset="0"/>
                <a:ea typeface="DM Sans"/>
                <a:cs typeface="DM Sans"/>
                <a:sym typeface="DM Sans"/>
              </a:rPr>
              <a:t>menuju institusi berbasis riset.</a:t>
            </a:r>
            <a:endParaRPr sz="2400">
              <a:solidFill>
                <a:srgbClr val="296146"/>
              </a:solidFill>
              <a:latin typeface="Merriweather" panose="00000500000000000000" pitchFamily="2" charset="0"/>
            </a:endParaRPr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9EF7C3AB-0BE4-226F-28A2-73C4EA724287}"/>
              </a:ext>
            </a:extLst>
          </p:cNvPr>
          <p:cNvSpPr/>
          <p:nvPr/>
        </p:nvSpPr>
        <p:spPr>
          <a:xfrm>
            <a:off x="685800" y="6446520"/>
            <a:ext cx="6949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620" dirty="0">
                <a:solidFill>
                  <a:srgbClr val="64748B"/>
                </a:solidFill>
              </a:rPr>
              <a:t>Penyampaian Visi, Misi dan Program Kerja Bakal Calon Rektor • </a:t>
            </a:r>
            <a:r>
              <a:rPr lang="en-US" sz="620" dirty="0" err="1">
                <a:solidFill>
                  <a:srgbClr val="64748B"/>
                </a:solidFill>
              </a:rPr>
              <a:t>Rapat</a:t>
            </a:r>
            <a:r>
              <a:rPr lang="en-US" sz="620" dirty="0">
                <a:solidFill>
                  <a:srgbClr val="64748B"/>
                </a:solidFill>
              </a:rPr>
              <a:t> Terbuka Senat</a:t>
            </a:r>
            <a:endParaRPr lang="en-US" sz="620" dirty="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14509B5E-BDFA-D076-2233-DC36A1438128}"/>
              </a:ext>
            </a:extLst>
          </p:cNvPr>
          <p:cNvSpPr/>
          <p:nvPr/>
        </p:nvSpPr>
        <p:spPr>
          <a:xfrm>
            <a:off x="9189720" y="6446520"/>
            <a:ext cx="235915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20" dirty="0">
                <a:solidFill>
                  <a:srgbClr val="64748B"/>
                </a:solidFill>
              </a:rPr>
              <a:t>Universitas Mulawarman</a:t>
            </a:r>
            <a:endParaRPr lang="en-US" sz="620" dirty="0"/>
          </a:p>
        </p:txBody>
      </p:sp>
    </p:spTree>
    <p:extLst>
      <p:ext uri="{BB962C8B-B14F-4D97-AF65-F5344CB8AC3E}">
        <p14:creationId xmlns:p14="http://schemas.microsoft.com/office/powerpoint/2010/main" val="20638738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1DAF9034-C2B8-241C-4928-8FBF29C5B3E5}"/>
              </a:ext>
            </a:extLst>
          </p:cNvPr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006B3F"/>
          </a:solidFill>
          <a:ln w="12700">
            <a:solidFill>
              <a:srgbClr val="006B3F">
                <a:alpha val="0"/>
              </a:srgbClr>
            </a:solidFill>
            <a:prstDash val="solid"/>
          </a:ln>
        </p:spPr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C46DA2FF-CFD8-28C1-2A4F-D5EBF07602ED}"/>
              </a:ext>
            </a:extLst>
          </p:cNvPr>
          <p:cNvSpPr/>
          <p:nvPr/>
        </p:nvSpPr>
        <p:spPr>
          <a:xfrm>
            <a:off x="201168" y="0"/>
            <a:ext cx="73152" cy="6858000"/>
          </a:xfrm>
          <a:prstGeom prst="rect">
            <a:avLst/>
          </a:prstGeom>
          <a:solidFill>
            <a:srgbClr val="F2B705"/>
          </a:solidFill>
          <a:ln w="12700">
            <a:solidFill>
              <a:srgbClr val="F2B705">
                <a:alpha val="0"/>
              </a:srgbClr>
            </a:solidFill>
            <a:prstDash val="solid"/>
          </a:ln>
        </p:spPr>
      </p:sp>
      <p:pic>
        <p:nvPicPr>
          <p:cNvPr id="4" name="Image 0" descr="/mnt/data/unmul-20260408145731-e033c2.png">
            <a:extLst>
              <a:ext uri="{FF2B5EF4-FFF2-40B4-BE49-F238E27FC236}">
                <a16:creationId xmlns:a16="http://schemas.microsoft.com/office/drawing/2014/main" id="{C142DAE4-5F4D-0D94-7D11-A6098664BE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488" y="164592"/>
            <a:ext cx="411480" cy="411480"/>
          </a:xfrm>
          <a:prstGeom prst="rect">
            <a:avLst/>
          </a:prstGeom>
        </p:spPr>
      </p:pic>
      <p:sp>
        <p:nvSpPr>
          <p:cNvPr id="5" name="Text 2">
            <a:extLst>
              <a:ext uri="{FF2B5EF4-FFF2-40B4-BE49-F238E27FC236}">
                <a16:creationId xmlns:a16="http://schemas.microsoft.com/office/drawing/2014/main" id="{7D1BB430-6388-F25E-3874-9DDE47042103}"/>
              </a:ext>
            </a:extLst>
          </p:cNvPr>
          <p:cNvSpPr/>
          <p:nvPr/>
        </p:nvSpPr>
        <p:spPr>
          <a:xfrm>
            <a:off x="1020318" y="274320"/>
            <a:ext cx="5075682" cy="2103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b="1" dirty="0">
                <a:solidFill>
                  <a:srgbClr val="12352D"/>
                </a:solidFill>
              </a:rPr>
              <a:t>RAPAT TERBUKA SENAT UNIVERSITAS MULAWARMAN</a:t>
            </a:r>
            <a:endParaRPr lang="en-US" sz="1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26D137-6C3B-11AA-31AE-FF9C4C57DB4A}"/>
              </a:ext>
            </a:extLst>
          </p:cNvPr>
          <p:cNvSpPr txBox="1"/>
          <p:nvPr/>
        </p:nvSpPr>
        <p:spPr>
          <a:xfrm>
            <a:off x="902010" y="577040"/>
            <a:ext cx="10347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b="1">
                <a:solidFill>
                  <a:srgbClr val="0A4D2E"/>
                </a:solidFill>
                <a:latin typeface="Merriweather"/>
                <a:ea typeface="Merriweather"/>
                <a:cs typeface="Merriweather"/>
                <a:sym typeface="Merriweather"/>
              </a:rPr>
              <a:t>Aspek Krusial: Budaya &amp; Kepemimpinan</a:t>
            </a:r>
            <a:endParaRPr lang="en-US" sz="36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B3AE1A0-BF18-766A-EA0F-416C28A5ED6B}"/>
              </a:ext>
            </a:extLst>
          </p:cNvPr>
          <p:cNvGrpSpPr/>
          <p:nvPr/>
        </p:nvGrpSpPr>
        <p:grpSpPr>
          <a:xfrm>
            <a:off x="1115167" y="1456700"/>
            <a:ext cx="4513883" cy="5299260"/>
            <a:chOff x="571500" y="714375"/>
            <a:chExt cx="5618161" cy="6362700"/>
          </a:xfrm>
        </p:grpSpPr>
        <p:pic>
          <p:nvPicPr>
            <p:cNvPr id="8" name="Google Shape;138;p17" descr="image.png">
              <a:extLst>
                <a:ext uri="{FF2B5EF4-FFF2-40B4-BE49-F238E27FC236}">
                  <a16:creationId xmlns:a16="http://schemas.microsoft.com/office/drawing/2014/main" id="{DD38A51B-AAA3-E902-C7E3-E5A2271168D5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71500" y="714375"/>
              <a:ext cx="5238750" cy="63627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Google Shape;140;p17" descr="image.png">
              <a:extLst>
                <a:ext uri="{FF2B5EF4-FFF2-40B4-BE49-F238E27FC236}">
                  <a16:creationId xmlns:a16="http://schemas.microsoft.com/office/drawing/2014/main" id="{1397D4F1-F675-CAEE-1110-7ED1FDB34BF9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/>
            <a:stretch/>
          </p:blipFill>
          <p:spPr>
            <a:xfrm>
              <a:off x="952500" y="1152525"/>
              <a:ext cx="381000" cy="381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Google Shape;141;p17">
              <a:extLst>
                <a:ext uri="{FF2B5EF4-FFF2-40B4-BE49-F238E27FC236}">
                  <a16:creationId xmlns:a16="http://schemas.microsoft.com/office/drawing/2014/main" id="{E79F2782-19F5-B18B-E064-4268F14F7C07}"/>
                </a:ext>
              </a:extLst>
            </p:cNvPr>
            <p:cNvSpPr txBox="1"/>
            <p:nvPr/>
          </p:nvSpPr>
          <p:spPr>
            <a:xfrm>
              <a:off x="952500" y="1724025"/>
              <a:ext cx="4700587" cy="3619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-US" sz="2250" b="1" kern="0">
                  <a:solidFill>
                    <a:srgbClr val="0A4D2E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1. Pola Pikir (Mindset)</a:t>
              </a: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" name="Google Shape;144;p17">
              <a:extLst>
                <a:ext uri="{FF2B5EF4-FFF2-40B4-BE49-F238E27FC236}">
                  <a16:creationId xmlns:a16="http://schemas.microsoft.com/office/drawing/2014/main" id="{3A1362B7-E263-80BA-8E08-BF5FE7A99CAE}"/>
                </a:ext>
              </a:extLst>
            </p:cNvPr>
            <p:cNvSpPr txBox="1"/>
            <p:nvPr/>
          </p:nvSpPr>
          <p:spPr>
            <a:xfrm>
              <a:off x="1285874" y="2276475"/>
              <a:ext cx="4700587" cy="8868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-US" sz="1600" kern="0">
                  <a:solidFill>
                    <a:srgbClr val="1E293B"/>
                  </a:solidFill>
                  <a:latin typeface="Merriweather" panose="00000500000000000000" pitchFamily="2" charset="0"/>
                  <a:ea typeface="DM Sans"/>
                  <a:cs typeface="DM Sans"/>
                  <a:sym typeface="DM Sans"/>
                </a:rPr>
                <a:t>Budaya meneliti dan menulis yang masih tergolong rendah di kalangan sivitas akademika.</a:t>
              </a:r>
              <a:endParaRPr sz="1600" kern="0">
                <a:solidFill>
                  <a:srgbClr val="000000"/>
                </a:solidFill>
                <a:latin typeface="Merriweather" panose="00000500000000000000" pitchFamily="2" charset="0"/>
                <a:cs typeface="Arial"/>
                <a:sym typeface="Arial"/>
              </a:endParaRPr>
            </a:p>
          </p:txBody>
        </p:sp>
        <p:sp>
          <p:nvSpPr>
            <p:cNvPr id="12" name="Google Shape;145;p17">
              <a:extLst>
                <a:ext uri="{FF2B5EF4-FFF2-40B4-BE49-F238E27FC236}">
                  <a16:creationId xmlns:a16="http://schemas.microsoft.com/office/drawing/2014/main" id="{8BEE2262-CED7-E00C-BA47-A1661FE60B29}"/>
                </a:ext>
              </a:extLst>
            </p:cNvPr>
            <p:cNvSpPr txBox="1"/>
            <p:nvPr/>
          </p:nvSpPr>
          <p:spPr>
            <a:xfrm>
              <a:off x="1285875" y="3381375"/>
              <a:ext cx="4700586" cy="11825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-US" sz="1600" kern="0">
                  <a:solidFill>
                    <a:srgbClr val="1E293B"/>
                  </a:solidFill>
                  <a:latin typeface="Merriweather" panose="00000500000000000000" pitchFamily="2" charset="0"/>
                  <a:ea typeface="DM Sans"/>
                  <a:cs typeface="DM Sans"/>
                  <a:sym typeface="DM Sans"/>
                </a:rPr>
                <a:t>Paradigma terhadap perubahan tata kelola modern yang belum sepenuhnya diadopsi secara maksimal.</a:t>
              </a:r>
              <a:endParaRPr sz="1600" kern="0">
                <a:solidFill>
                  <a:srgbClr val="000000"/>
                </a:solidFill>
                <a:latin typeface="Merriweather" panose="00000500000000000000" pitchFamily="2" charset="0"/>
                <a:cs typeface="Arial"/>
                <a:sym typeface="Arial"/>
              </a:endParaRPr>
            </a:p>
          </p:txBody>
        </p:sp>
        <p:sp>
          <p:nvSpPr>
            <p:cNvPr id="13" name="Google Shape;146;p17">
              <a:extLst>
                <a:ext uri="{FF2B5EF4-FFF2-40B4-BE49-F238E27FC236}">
                  <a16:creationId xmlns:a16="http://schemas.microsoft.com/office/drawing/2014/main" id="{222A2DC0-6838-9131-0FF7-73BF69255C03}"/>
                </a:ext>
              </a:extLst>
            </p:cNvPr>
            <p:cNvSpPr txBox="1"/>
            <p:nvPr/>
          </p:nvSpPr>
          <p:spPr>
            <a:xfrm>
              <a:off x="1285875" y="4749590"/>
              <a:ext cx="4903786" cy="8868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-US" sz="1600" kern="0">
                  <a:solidFill>
                    <a:srgbClr val="1E293B"/>
                  </a:solidFill>
                  <a:latin typeface="Merriweather" panose="00000500000000000000" pitchFamily="2" charset="0"/>
                  <a:ea typeface="DM Sans"/>
                  <a:cs typeface="DM Sans"/>
                  <a:sym typeface="DM Sans"/>
                </a:rPr>
                <a:t>Orientasi kerja dengan target capaian maksimal dan budaya prestasi tinggi belum membudaya secara merata.</a:t>
              </a:r>
              <a:endParaRPr sz="1600" kern="0">
                <a:solidFill>
                  <a:srgbClr val="000000"/>
                </a:solidFill>
                <a:latin typeface="Merriweather" panose="00000500000000000000" pitchFamily="2" charset="0"/>
                <a:cs typeface="Arial"/>
                <a:sym typeface="Arial"/>
              </a:endParaRPr>
            </a:p>
          </p:txBody>
        </p:sp>
        <p:sp>
          <p:nvSpPr>
            <p:cNvPr id="14" name="Google Shape;147;p17">
              <a:extLst>
                <a:ext uri="{FF2B5EF4-FFF2-40B4-BE49-F238E27FC236}">
                  <a16:creationId xmlns:a16="http://schemas.microsoft.com/office/drawing/2014/main" id="{2A05F13B-026A-C4DE-A9A2-F88193B6ED69}"/>
                </a:ext>
              </a:extLst>
            </p:cNvPr>
            <p:cNvSpPr txBox="1"/>
            <p:nvPr/>
          </p:nvSpPr>
          <p:spPr>
            <a:xfrm>
              <a:off x="1285875" y="5779278"/>
              <a:ext cx="4903786" cy="8868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-US" sz="1600" kern="0">
                  <a:solidFill>
                    <a:srgbClr val="1E293B"/>
                  </a:solidFill>
                  <a:latin typeface="Merriweather" panose="00000500000000000000" pitchFamily="2" charset="0"/>
                  <a:ea typeface="DM Sans"/>
                  <a:cs typeface="DM Sans"/>
                  <a:sym typeface="DM Sans"/>
                </a:rPr>
                <a:t>Proses pembelajaran belum sepenuhnya bertransformasi menjadi </a:t>
              </a:r>
              <a:r>
                <a:rPr lang="en-US" sz="1600" i="1" kern="0">
                  <a:solidFill>
                    <a:srgbClr val="1E293B"/>
                  </a:solidFill>
                  <a:latin typeface="Merriweather" panose="00000500000000000000" pitchFamily="2" charset="0"/>
                  <a:ea typeface="DM Sans"/>
                  <a:cs typeface="DM Sans"/>
                  <a:sym typeface="DM Sans"/>
                </a:rPr>
                <a:t>Student-Centered Learning</a:t>
              </a:r>
              <a:r>
                <a:rPr lang="en-US" sz="1600" kern="0">
                  <a:solidFill>
                    <a:srgbClr val="1E293B"/>
                  </a:solidFill>
                  <a:latin typeface="Merriweather" panose="00000500000000000000" pitchFamily="2" charset="0"/>
                  <a:ea typeface="DM Sans"/>
                  <a:cs typeface="DM Sans"/>
                  <a:sym typeface="DM Sans"/>
                </a:rPr>
                <a:t>.</a:t>
              </a:r>
              <a:endParaRPr sz="1600" kern="0">
                <a:solidFill>
                  <a:srgbClr val="000000"/>
                </a:solidFill>
                <a:latin typeface="Merriweather" panose="00000500000000000000" pitchFamily="2" charset="0"/>
                <a:cs typeface="Arial"/>
                <a:sym typeface="Arial"/>
              </a:endParaRPr>
            </a:p>
          </p:txBody>
        </p:sp>
        <p:pic>
          <p:nvPicPr>
            <p:cNvPr id="15" name="Google Shape;152;p17" descr="image.png">
              <a:extLst>
                <a:ext uri="{FF2B5EF4-FFF2-40B4-BE49-F238E27FC236}">
                  <a16:creationId xmlns:a16="http://schemas.microsoft.com/office/drawing/2014/main" id="{103FAFF2-AF7D-2360-AE4A-9B0C0D6C23D2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952500" y="2295525"/>
              <a:ext cx="133350" cy="2190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Google Shape;153;p17" descr="image.png">
              <a:extLst>
                <a:ext uri="{FF2B5EF4-FFF2-40B4-BE49-F238E27FC236}">
                  <a16:creationId xmlns:a16="http://schemas.microsoft.com/office/drawing/2014/main" id="{05D77EA5-1ECE-FD48-4B0E-FD13134BD28C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952500" y="3400425"/>
              <a:ext cx="133350" cy="2190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" name="Google Shape;154;p17" descr="image.png">
              <a:extLst>
                <a:ext uri="{FF2B5EF4-FFF2-40B4-BE49-F238E27FC236}">
                  <a16:creationId xmlns:a16="http://schemas.microsoft.com/office/drawing/2014/main" id="{C97A4811-1DFB-F290-1944-B6CE6D9DDA24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952501" y="4758275"/>
              <a:ext cx="133350" cy="2190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" name="Google Shape;155;p17" descr="image.png">
              <a:extLst>
                <a:ext uri="{FF2B5EF4-FFF2-40B4-BE49-F238E27FC236}">
                  <a16:creationId xmlns:a16="http://schemas.microsoft.com/office/drawing/2014/main" id="{9650D592-E6A8-6902-E408-7421F5B12CAD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937403" y="5779278"/>
              <a:ext cx="133350" cy="21907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465B340-9DA7-1CC4-0B90-37CD3FADBDA7}"/>
              </a:ext>
            </a:extLst>
          </p:cNvPr>
          <p:cNvGrpSpPr/>
          <p:nvPr/>
        </p:nvGrpSpPr>
        <p:grpSpPr>
          <a:xfrm>
            <a:off x="6413635" y="1456700"/>
            <a:ext cx="4264140" cy="5344026"/>
            <a:chOff x="6381750" y="714375"/>
            <a:chExt cx="5329539" cy="6362700"/>
          </a:xfrm>
        </p:grpSpPr>
        <p:pic>
          <p:nvPicPr>
            <p:cNvPr id="20" name="Google Shape;139;p17" descr="image.png">
              <a:extLst>
                <a:ext uri="{FF2B5EF4-FFF2-40B4-BE49-F238E27FC236}">
                  <a16:creationId xmlns:a16="http://schemas.microsoft.com/office/drawing/2014/main" id="{7EE0382B-5E47-4EA8-A50C-90D3608C0DF3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381750" y="714375"/>
              <a:ext cx="5238750" cy="63627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Google Shape;142;p17" descr="image.png">
              <a:extLst>
                <a:ext uri="{FF2B5EF4-FFF2-40B4-BE49-F238E27FC236}">
                  <a16:creationId xmlns:a16="http://schemas.microsoft.com/office/drawing/2014/main" id="{20551897-841C-49CE-2ED5-B102638D270D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/>
            <a:stretch/>
          </p:blipFill>
          <p:spPr>
            <a:xfrm>
              <a:off x="6762750" y="1152525"/>
              <a:ext cx="476250" cy="381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" name="Google Shape;143;p17">
              <a:extLst>
                <a:ext uri="{FF2B5EF4-FFF2-40B4-BE49-F238E27FC236}">
                  <a16:creationId xmlns:a16="http://schemas.microsoft.com/office/drawing/2014/main" id="{DC84EC1F-E393-FE39-6B0B-AE874D813657}"/>
                </a:ext>
              </a:extLst>
            </p:cNvPr>
            <p:cNvSpPr txBox="1"/>
            <p:nvPr/>
          </p:nvSpPr>
          <p:spPr>
            <a:xfrm>
              <a:off x="6762748" y="1664669"/>
              <a:ext cx="4700587" cy="3619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250" b="1" i="0" u="none" strike="noStrike" cap="none">
                  <a:solidFill>
                    <a:srgbClr val="0A4D2E"/>
                  </a:solidFill>
                  <a:latin typeface="Merriweather"/>
                  <a:ea typeface="Merriweather"/>
                  <a:cs typeface="Merriweather"/>
                  <a:sym typeface="Merriweather"/>
                </a:rPr>
                <a:t>2. Leadership</a:t>
              </a:r>
              <a:endParaRPr/>
            </a:p>
          </p:txBody>
        </p:sp>
        <p:sp>
          <p:nvSpPr>
            <p:cNvPr id="23" name="Google Shape;148;p17">
              <a:extLst>
                <a:ext uri="{FF2B5EF4-FFF2-40B4-BE49-F238E27FC236}">
                  <a16:creationId xmlns:a16="http://schemas.microsoft.com/office/drawing/2014/main" id="{136E86F0-F79E-4D0E-CE78-5352B6E778F9}"/>
                </a:ext>
              </a:extLst>
            </p:cNvPr>
            <p:cNvSpPr txBox="1"/>
            <p:nvPr/>
          </p:nvSpPr>
          <p:spPr>
            <a:xfrm>
              <a:off x="7096123" y="2276475"/>
              <a:ext cx="4524375" cy="11726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0" i="0" u="none" strike="noStrike" cap="none">
                  <a:solidFill>
                    <a:srgbClr val="1E293B"/>
                  </a:solidFill>
                  <a:latin typeface="Merriweather" panose="00000500000000000000" pitchFamily="2" charset="0"/>
                  <a:ea typeface="DM Sans"/>
                  <a:cs typeface="DM Sans"/>
                  <a:sym typeface="DM Sans"/>
                </a:rPr>
                <a:t>Optimalisasi efektivitas instrumen monitoring, evaluasi, </a:t>
              </a:r>
              <a:r>
                <a:rPr lang="en-US" sz="1600" b="0" i="1" u="none" strike="noStrike" cap="none">
                  <a:solidFill>
                    <a:srgbClr val="1E293B"/>
                  </a:solidFill>
                  <a:latin typeface="Merriweather" panose="00000500000000000000" pitchFamily="2" charset="0"/>
                  <a:ea typeface="DM Sans"/>
                  <a:cs typeface="DM Sans"/>
                  <a:sym typeface="DM Sans"/>
                </a:rPr>
                <a:t>feedback</a:t>
              </a:r>
              <a:r>
                <a:rPr lang="en-US" sz="1600" b="0" i="0" u="none" strike="noStrike" cap="none">
                  <a:solidFill>
                    <a:srgbClr val="1E293B"/>
                  </a:solidFill>
                  <a:latin typeface="Merriweather" panose="00000500000000000000" pitchFamily="2" charset="0"/>
                  <a:ea typeface="DM Sans"/>
                  <a:cs typeface="DM Sans"/>
                  <a:sym typeface="DM Sans"/>
                </a:rPr>
                <a:t>, dan tindak lanjut perbaikan berkelanjutan.</a:t>
              </a:r>
              <a:endParaRPr sz="2000">
                <a:latin typeface="Merriweather" panose="00000500000000000000" pitchFamily="2" charset="0"/>
              </a:endParaRPr>
            </a:p>
          </p:txBody>
        </p:sp>
        <p:sp>
          <p:nvSpPr>
            <p:cNvPr id="24" name="Google Shape;149;p17">
              <a:extLst>
                <a:ext uri="{FF2B5EF4-FFF2-40B4-BE49-F238E27FC236}">
                  <a16:creationId xmlns:a16="http://schemas.microsoft.com/office/drawing/2014/main" id="{58EF8742-6E31-5120-3999-FD81CBC681A7}"/>
                </a:ext>
              </a:extLst>
            </p:cNvPr>
            <p:cNvSpPr txBox="1"/>
            <p:nvPr/>
          </p:nvSpPr>
          <p:spPr>
            <a:xfrm>
              <a:off x="7096125" y="3586861"/>
              <a:ext cx="4524373" cy="11726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0" i="0" u="none" strike="noStrike" cap="none">
                  <a:solidFill>
                    <a:srgbClr val="1E293B"/>
                  </a:solidFill>
                  <a:latin typeface="Merriweather" panose="00000500000000000000" pitchFamily="2" charset="0"/>
                  <a:ea typeface="DM Sans"/>
                  <a:cs typeface="DM Sans"/>
                  <a:sym typeface="DM Sans"/>
                </a:rPr>
                <a:t>Sistem pengembangan karir staf dan tenaga pendidik yang membutuhkan transparansi dan percepatan.</a:t>
              </a:r>
              <a:endParaRPr sz="2000">
                <a:latin typeface="Merriweather" panose="00000500000000000000" pitchFamily="2" charset="0"/>
              </a:endParaRPr>
            </a:p>
          </p:txBody>
        </p:sp>
        <p:sp>
          <p:nvSpPr>
            <p:cNvPr id="25" name="Google Shape;150;p17">
              <a:extLst>
                <a:ext uri="{FF2B5EF4-FFF2-40B4-BE49-F238E27FC236}">
                  <a16:creationId xmlns:a16="http://schemas.microsoft.com/office/drawing/2014/main" id="{95C54FFB-E0BC-5EF3-9E30-04DE8F7B94C8}"/>
                </a:ext>
              </a:extLst>
            </p:cNvPr>
            <p:cNvSpPr txBox="1"/>
            <p:nvPr/>
          </p:nvSpPr>
          <p:spPr>
            <a:xfrm>
              <a:off x="7096123" y="5003961"/>
              <a:ext cx="4615166" cy="11726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0" i="0" u="none" strike="noStrike" cap="none">
                  <a:solidFill>
                    <a:srgbClr val="1E293B"/>
                  </a:solidFill>
                  <a:latin typeface="Merriweather" panose="00000500000000000000" pitchFamily="2" charset="0"/>
                  <a:ea typeface="DM Sans"/>
                  <a:cs typeface="DM Sans"/>
                  <a:sym typeface="DM Sans"/>
                </a:rPr>
                <a:t>Tantangan dalam efektivitas komunikasi lintas sektoral antara pimpinan tingkat universitas dengan pimpinan unit kerja.</a:t>
              </a:r>
              <a:endParaRPr sz="2000">
                <a:latin typeface="Merriweather" panose="00000500000000000000" pitchFamily="2" charset="0"/>
              </a:endParaRPr>
            </a:p>
          </p:txBody>
        </p:sp>
        <p:pic>
          <p:nvPicPr>
            <p:cNvPr id="26" name="Google Shape;156;p17" descr="image.png">
              <a:extLst>
                <a:ext uri="{FF2B5EF4-FFF2-40B4-BE49-F238E27FC236}">
                  <a16:creationId xmlns:a16="http://schemas.microsoft.com/office/drawing/2014/main" id="{A5097C6E-A571-E0CD-9A75-5EB20173B381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762750" y="2295525"/>
              <a:ext cx="133350" cy="2190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Google Shape;157;p17" descr="image.png">
              <a:extLst>
                <a:ext uri="{FF2B5EF4-FFF2-40B4-BE49-F238E27FC236}">
                  <a16:creationId xmlns:a16="http://schemas.microsoft.com/office/drawing/2014/main" id="{0CF2CE84-7709-FB64-C613-D607ACBA7045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762750" y="3595165"/>
              <a:ext cx="133350" cy="2190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" name="Google Shape;158;p17" descr="image.png">
              <a:extLst>
                <a:ext uri="{FF2B5EF4-FFF2-40B4-BE49-F238E27FC236}">
                  <a16:creationId xmlns:a16="http://schemas.microsoft.com/office/drawing/2014/main" id="{ACB6CBBB-E13F-2C45-909A-6964B15AE0BD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762748" y="5045983"/>
              <a:ext cx="133350" cy="219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9" name="Text 6">
            <a:extLst>
              <a:ext uri="{FF2B5EF4-FFF2-40B4-BE49-F238E27FC236}">
                <a16:creationId xmlns:a16="http://schemas.microsoft.com/office/drawing/2014/main" id="{62681400-06B0-4A74-C798-91D57E826AF6}"/>
              </a:ext>
            </a:extLst>
          </p:cNvPr>
          <p:cNvSpPr/>
          <p:nvPr/>
        </p:nvSpPr>
        <p:spPr>
          <a:xfrm>
            <a:off x="685800" y="6446520"/>
            <a:ext cx="6949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620" dirty="0">
                <a:solidFill>
                  <a:srgbClr val="64748B"/>
                </a:solidFill>
              </a:rPr>
              <a:t>Penyampaian Visi, Misi dan Program Kerja Bakal Calon Rektor • </a:t>
            </a:r>
            <a:r>
              <a:rPr lang="en-US" sz="620" dirty="0" err="1">
                <a:solidFill>
                  <a:srgbClr val="64748B"/>
                </a:solidFill>
              </a:rPr>
              <a:t>Rapat</a:t>
            </a:r>
            <a:r>
              <a:rPr lang="en-US" sz="620" dirty="0">
                <a:solidFill>
                  <a:srgbClr val="64748B"/>
                </a:solidFill>
              </a:rPr>
              <a:t> Terbuka Senat</a:t>
            </a:r>
            <a:endParaRPr lang="en-US" sz="620" dirty="0"/>
          </a:p>
        </p:txBody>
      </p:sp>
      <p:sp>
        <p:nvSpPr>
          <p:cNvPr id="30" name="Text 7">
            <a:extLst>
              <a:ext uri="{FF2B5EF4-FFF2-40B4-BE49-F238E27FC236}">
                <a16:creationId xmlns:a16="http://schemas.microsoft.com/office/drawing/2014/main" id="{5F7D2414-B5A7-D9A8-07F2-2AD4B02CB9D7}"/>
              </a:ext>
            </a:extLst>
          </p:cNvPr>
          <p:cNvSpPr/>
          <p:nvPr/>
        </p:nvSpPr>
        <p:spPr>
          <a:xfrm>
            <a:off x="9189720" y="6446520"/>
            <a:ext cx="235915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620" dirty="0">
                <a:solidFill>
                  <a:srgbClr val="64748B"/>
                </a:solidFill>
              </a:rPr>
              <a:t>Universitas Mulawarman</a:t>
            </a:r>
            <a:endParaRPr lang="en-US" sz="620" dirty="0"/>
          </a:p>
        </p:txBody>
      </p:sp>
    </p:spTree>
    <p:extLst>
      <p:ext uri="{BB962C8B-B14F-4D97-AF65-F5344CB8AC3E}">
        <p14:creationId xmlns:p14="http://schemas.microsoft.com/office/powerpoint/2010/main" val="4592318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1516</TotalTime>
  <Words>1530</Words>
  <Application>Microsoft Office PowerPoint</Application>
  <PresentationFormat>Widescreen</PresentationFormat>
  <Paragraphs>209</Paragraphs>
  <Slides>20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Aptos Display</vt:lpstr>
      <vt:lpstr>Arial</vt:lpstr>
      <vt:lpstr>Book Antiqua</vt:lpstr>
      <vt:lpstr>Century Gothic</vt:lpstr>
      <vt:lpstr>Courier New</vt:lpstr>
      <vt:lpstr>Merriweather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Universitas Mulawarman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Bakal Calon Rektor Universitas Mulawarman</dc:title>
  <dc:subject>Template penyampaian visi, misi dan program kerja bakal calon rektor Universitas Mulawarman</dc:subject>
  <dc:creator>OpenAI</dc:creator>
  <cp:lastModifiedBy>mukhamad nurhadi</cp:lastModifiedBy>
  <cp:revision>17</cp:revision>
  <dcterms:created xsi:type="dcterms:W3CDTF">2026-06-01T04:47:08Z</dcterms:created>
  <dcterms:modified xsi:type="dcterms:W3CDTF">2026-08-06T01:15:31Z</dcterms:modified>
</cp:coreProperties>
</file>